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5"/>
  </p:notesMasterIdLst>
  <p:sldIdLst>
    <p:sldId id="256" r:id="rId3"/>
    <p:sldId id="260" r:id="rId4"/>
    <p:sldId id="259" r:id="rId5"/>
    <p:sldId id="264" r:id="rId6"/>
    <p:sldId id="258" r:id="rId7"/>
    <p:sldId id="294" r:id="rId8"/>
    <p:sldId id="282" r:id="rId9"/>
    <p:sldId id="286" r:id="rId10"/>
    <p:sldId id="295" r:id="rId11"/>
    <p:sldId id="303" r:id="rId12"/>
    <p:sldId id="304"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6327"/>
  </p:normalViewPr>
  <p:slideViewPr>
    <p:cSldViewPr snapToGrid="0" snapToObjects="1">
      <p:cViewPr varScale="1">
        <p:scale>
          <a:sx n="123" d="100"/>
          <a:sy n="123" d="100"/>
        </p:scale>
        <p:origin x="5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F0B20-9709-4EE9-BB7C-AC199854D4FE}" type="doc">
      <dgm:prSet loTypeId="urn:microsoft.com/office/officeart/2005/8/layout/vProcess5" loCatId="process" qsTypeId="urn:microsoft.com/office/officeart/2005/8/quickstyle/simple1" qsCatId="simple" csTypeId="urn:microsoft.com/office/officeart/2005/8/colors/accent3_2" csCatId="accent3"/>
      <dgm:spPr/>
      <dgm:t>
        <a:bodyPr/>
        <a:lstStyle/>
        <a:p>
          <a:endParaRPr lang="en-US"/>
        </a:p>
      </dgm:t>
    </dgm:pt>
    <dgm:pt modelId="{04E308BC-06E8-4E68-8F19-020E603DFF2E}">
      <dgm:prSet/>
      <dgm:spPr/>
      <dgm:t>
        <a:bodyPr/>
        <a:lstStyle/>
        <a:p>
          <a:r>
            <a:rPr lang="en-US" b="0" dirty="0"/>
            <a:t>Multiple disciplinary work abounds in commercial, public and policy contexts within education, health, social work, justice service…</a:t>
          </a:r>
          <a:endParaRPr lang="en-US" dirty="0"/>
        </a:p>
      </dgm:t>
    </dgm:pt>
    <dgm:pt modelId="{A5C759E1-DCDC-4D11-B405-F00424962F09}" type="parTrans" cxnId="{7ED4EBAD-0778-4CB1-B229-2586B2918363}">
      <dgm:prSet/>
      <dgm:spPr/>
      <dgm:t>
        <a:bodyPr/>
        <a:lstStyle/>
        <a:p>
          <a:endParaRPr lang="en-US"/>
        </a:p>
      </dgm:t>
    </dgm:pt>
    <dgm:pt modelId="{BDD70AA5-859C-4B4D-8C07-41A29BE0BB44}" type="sibTrans" cxnId="{7ED4EBAD-0778-4CB1-B229-2586B2918363}">
      <dgm:prSet/>
      <dgm:spPr/>
      <dgm:t>
        <a:bodyPr/>
        <a:lstStyle/>
        <a:p>
          <a:endParaRPr lang="en-US"/>
        </a:p>
      </dgm:t>
    </dgm:pt>
    <dgm:pt modelId="{5ED8EC8B-ECBC-4672-AB95-993FE41D2563}">
      <dgm:prSet/>
      <dgm:spPr/>
      <dgm:t>
        <a:bodyPr/>
        <a:lstStyle/>
        <a:p>
          <a:r>
            <a:rPr lang="en-US" b="0"/>
            <a:t>Environmental and agriculture, diet and health, computerised databanks and privacy – example of issues where many individuals or groups have some stake</a:t>
          </a:r>
          <a:endParaRPr lang="en-US"/>
        </a:p>
      </dgm:t>
    </dgm:pt>
    <dgm:pt modelId="{32871007-FCB1-422A-A5D0-1D6623118A0F}" type="parTrans" cxnId="{043EF1B4-3111-4F17-8759-9A2B818BEFDF}">
      <dgm:prSet/>
      <dgm:spPr/>
      <dgm:t>
        <a:bodyPr/>
        <a:lstStyle/>
        <a:p>
          <a:endParaRPr lang="en-US"/>
        </a:p>
      </dgm:t>
    </dgm:pt>
    <dgm:pt modelId="{FA0FB6D9-DEDB-4668-9CDA-88B942287880}" type="sibTrans" cxnId="{043EF1B4-3111-4F17-8759-9A2B818BEFDF}">
      <dgm:prSet/>
      <dgm:spPr/>
      <dgm:t>
        <a:bodyPr/>
        <a:lstStyle/>
        <a:p>
          <a:endParaRPr lang="en-US"/>
        </a:p>
      </dgm:t>
    </dgm:pt>
    <dgm:pt modelId="{0F5A3E7D-85EF-4239-86ED-95FB14F74FB8}">
      <dgm:prSet/>
      <dgm:spPr/>
      <dgm:t>
        <a:bodyPr/>
        <a:lstStyle/>
        <a:p>
          <a:r>
            <a:rPr lang="en-US" b="0"/>
            <a:t>New fields such as risk assessment, web of things etc are hybrid but relatively stable forms of knowledge which require collaboration (holistic or otherwise) between disciplines</a:t>
          </a:r>
          <a:endParaRPr lang="en-US"/>
        </a:p>
      </dgm:t>
    </dgm:pt>
    <dgm:pt modelId="{6E72A327-DF41-4EC0-9677-3D9A11FB1DCA}" type="parTrans" cxnId="{A2194C51-7EE6-4381-BEE6-F07D272F2C4C}">
      <dgm:prSet/>
      <dgm:spPr/>
      <dgm:t>
        <a:bodyPr/>
        <a:lstStyle/>
        <a:p>
          <a:endParaRPr lang="en-US"/>
        </a:p>
      </dgm:t>
    </dgm:pt>
    <dgm:pt modelId="{1D1F2F66-6695-4A96-9E1F-3CB696396F62}" type="sibTrans" cxnId="{A2194C51-7EE6-4381-BEE6-F07D272F2C4C}">
      <dgm:prSet/>
      <dgm:spPr/>
      <dgm:t>
        <a:bodyPr/>
        <a:lstStyle/>
        <a:p>
          <a:endParaRPr lang="en-US"/>
        </a:p>
      </dgm:t>
    </dgm:pt>
    <dgm:pt modelId="{F9F38406-54BE-4BD4-AD95-515ED5C488A1}">
      <dgm:prSet/>
      <dgm:spPr/>
      <dgm:t>
        <a:bodyPr/>
        <a:lstStyle/>
        <a:p>
          <a:r>
            <a:rPr lang="en-US" b="0"/>
            <a:t>Disciplinary identities, ‘competency card’, BUT team players are needed who can cooperate with experts from other fields and see the world from multiple perspectives and empathise with different presuppositions.</a:t>
          </a:r>
          <a:endParaRPr lang="en-US"/>
        </a:p>
      </dgm:t>
    </dgm:pt>
    <dgm:pt modelId="{5D875B9E-24E9-4931-B47B-DE004A67DC51}" type="parTrans" cxnId="{EC4A5BD4-C845-49A6-BC06-3A1A087DB330}">
      <dgm:prSet/>
      <dgm:spPr/>
      <dgm:t>
        <a:bodyPr/>
        <a:lstStyle/>
        <a:p>
          <a:endParaRPr lang="en-US"/>
        </a:p>
      </dgm:t>
    </dgm:pt>
    <dgm:pt modelId="{4BD6C5E0-0E6A-413D-84CC-6C39F93550F2}" type="sibTrans" cxnId="{EC4A5BD4-C845-49A6-BC06-3A1A087DB330}">
      <dgm:prSet/>
      <dgm:spPr/>
      <dgm:t>
        <a:bodyPr/>
        <a:lstStyle/>
        <a:p>
          <a:endParaRPr lang="en-US"/>
        </a:p>
      </dgm:t>
    </dgm:pt>
    <dgm:pt modelId="{6CF0804E-8C6A-4DA4-9F1D-FE8ACD7A44C4}">
      <dgm:prSet/>
      <dgm:spPr/>
      <dgm:t>
        <a:bodyPr/>
        <a:lstStyle/>
        <a:p>
          <a:r>
            <a:rPr lang="en-US" b="0"/>
            <a:t>Team design and matrix management practices seek to harness the ‘better than the sum of the parts’ outputs</a:t>
          </a:r>
          <a:endParaRPr lang="en-US"/>
        </a:p>
      </dgm:t>
    </dgm:pt>
    <dgm:pt modelId="{F19AF992-637F-40E4-90AF-7903C4E2B453}" type="parTrans" cxnId="{5571014C-C248-4AB2-A153-09D1BF25792F}">
      <dgm:prSet/>
      <dgm:spPr/>
      <dgm:t>
        <a:bodyPr/>
        <a:lstStyle/>
        <a:p>
          <a:endParaRPr lang="en-US"/>
        </a:p>
      </dgm:t>
    </dgm:pt>
    <dgm:pt modelId="{2E0A1DAE-31F6-4028-89B9-3DDEAA5432EE}" type="sibTrans" cxnId="{5571014C-C248-4AB2-A153-09D1BF25792F}">
      <dgm:prSet/>
      <dgm:spPr/>
      <dgm:t>
        <a:bodyPr/>
        <a:lstStyle/>
        <a:p>
          <a:endParaRPr lang="en-US"/>
        </a:p>
      </dgm:t>
    </dgm:pt>
    <dgm:pt modelId="{BB43F9ED-E8D6-4C61-9966-30F02E9B1B32}" type="pres">
      <dgm:prSet presAssocID="{E38F0B20-9709-4EE9-BB7C-AC199854D4FE}" presName="outerComposite" presStyleCnt="0">
        <dgm:presLayoutVars>
          <dgm:chMax val="5"/>
          <dgm:dir/>
          <dgm:resizeHandles val="exact"/>
        </dgm:presLayoutVars>
      </dgm:prSet>
      <dgm:spPr/>
    </dgm:pt>
    <dgm:pt modelId="{E11869F8-FE18-4DDC-9AEC-EBFFF605FB62}" type="pres">
      <dgm:prSet presAssocID="{E38F0B20-9709-4EE9-BB7C-AC199854D4FE}" presName="dummyMaxCanvas" presStyleCnt="0">
        <dgm:presLayoutVars/>
      </dgm:prSet>
      <dgm:spPr/>
    </dgm:pt>
    <dgm:pt modelId="{5F7A125D-9D08-4455-A65C-598F485DD89C}" type="pres">
      <dgm:prSet presAssocID="{E38F0B20-9709-4EE9-BB7C-AC199854D4FE}" presName="FiveNodes_1" presStyleLbl="node1" presStyleIdx="0" presStyleCnt="5">
        <dgm:presLayoutVars>
          <dgm:bulletEnabled val="1"/>
        </dgm:presLayoutVars>
      </dgm:prSet>
      <dgm:spPr/>
    </dgm:pt>
    <dgm:pt modelId="{EED2DE10-8193-4FDD-B377-42525357C749}" type="pres">
      <dgm:prSet presAssocID="{E38F0B20-9709-4EE9-BB7C-AC199854D4FE}" presName="FiveNodes_2" presStyleLbl="node1" presStyleIdx="1" presStyleCnt="5">
        <dgm:presLayoutVars>
          <dgm:bulletEnabled val="1"/>
        </dgm:presLayoutVars>
      </dgm:prSet>
      <dgm:spPr/>
    </dgm:pt>
    <dgm:pt modelId="{47FCB062-ECBD-4C78-8A0E-BF0A81FA8008}" type="pres">
      <dgm:prSet presAssocID="{E38F0B20-9709-4EE9-BB7C-AC199854D4FE}" presName="FiveNodes_3" presStyleLbl="node1" presStyleIdx="2" presStyleCnt="5">
        <dgm:presLayoutVars>
          <dgm:bulletEnabled val="1"/>
        </dgm:presLayoutVars>
      </dgm:prSet>
      <dgm:spPr/>
    </dgm:pt>
    <dgm:pt modelId="{F32696F4-63FA-4FC6-87BC-E5031BCF5BF2}" type="pres">
      <dgm:prSet presAssocID="{E38F0B20-9709-4EE9-BB7C-AC199854D4FE}" presName="FiveNodes_4" presStyleLbl="node1" presStyleIdx="3" presStyleCnt="5">
        <dgm:presLayoutVars>
          <dgm:bulletEnabled val="1"/>
        </dgm:presLayoutVars>
      </dgm:prSet>
      <dgm:spPr/>
    </dgm:pt>
    <dgm:pt modelId="{4CCEF077-F789-466C-92A5-1F58378F8389}" type="pres">
      <dgm:prSet presAssocID="{E38F0B20-9709-4EE9-BB7C-AC199854D4FE}" presName="FiveNodes_5" presStyleLbl="node1" presStyleIdx="4" presStyleCnt="5">
        <dgm:presLayoutVars>
          <dgm:bulletEnabled val="1"/>
        </dgm:presLayoutVars>
      </dgm:prSet>
      <dgm:spPr/>
    </dgm:pt>
    <dgm:pt modelId="{FE813BFF-AD2D-41DF-A8B7-8720D716FBE9}" type="pres">
      <dgm:prSet presAssocID="{E38F0B20-9709-4EE9-BB7C-AC199854D4FE}" presName="FiveConn_1-2" presStyleLbl="fgAccFollowNode1" presStyleIdx="0" presStyleCnt="4">
        <dgm:presLayoutVars>
          <dgm:bulletEnabled val="1"/>
        </dgm:presLayoutVars>
      </dgm:prSet>
      <dgm:spPr/>
    </dgm:pt>
    <dgm:pt modelId="{A9F4B5C7-A2EE-4A94-8324-1EF1970422B5}" type="pres">
      <dgm:prSet presAssocID="{E38F0B20-9709-4EE9-BB7C-AC199854D4FE}" presName="FiveConn_2-3" presStyleLbl="fgAccFollowNode1" presStyleIdx="1" presStyleCnt="4">
        <dgm:presLayoutVars>
          <dgm:bulletEnabled val="1"/>
        </dgm:presLayoutVars>
      </dgm:prSet>
      <dgm:spPr/>
    </dgm:pt>
    <dgm:pt modelId="{C9A7FC54-F1FD-41B6-92B2-7850F7E9D09B}" type="pres">
      <dgm:prSet presAssocID="{E38F0B20-9709-4EE9-BB7C-AC199854D4FE}" presName="FiveConn_3-4" presStyleLbl="fgAccFollowNode1" presStyleIdx="2" presStyleCnt="4">
        <dgm:presLayoutVars>
          <dgm:bulletEnabled val="1"/>
        </dgm:presLayoutVars>
      </dgm:prSet>
      <dgm:spPr/>
    </dgm:pt>
    <dgm:pt modelId="{16DE3418-DD69-427C-9387-25C2C9E22B08}" type="pres">
      <dgm:prSet presAssocID="{E38F0B20-9709-4EE9-BB7C-AC199854D4FE}" presName="FiveConn_4-5" presStyleLbl="fgAccFollowNode1" presStyleIdx="3" presStyleCnt="4">
        <dgm:presLayoutVars>
          <dgm:bulletEnabled val="1"/>
        </dgm:presLayoutVars>
      </dgm:prSet>
      <dgm:spPr/>
    </dgm:pt>
    <dgm:pt modelId="{3E517B65-303E-4D6E-A8DA-248B77BC334D}" type="pres">
      <dgm:prSet presAssocID="{E38F0B20-9709-4EE9-BB7C-AC199854D4FE}" presName="FiveNodes_1_text" presStyleLbl="node1" presStyleIdx="4" presStyleCnt="5">
        <dgm:presLayoutVars>
          <dgm:bulletEnabled val="1"/>
        </dgm:presLayoutVars>
      </dgm:prSet>
      <dgm:spPr/>
    </dgm:pt>
    <dgm:pt modelId="{BE4E58DE-19D9-48B1-941A-C7F2BA5F9CB2}" type="pres">
      <dgm:prSet presAssocID="{E38F0B20-9709-4EE9-BB7C-AC199854D4FE}" presName="FiveNodes_2_text" presStyleLbl="node1" presStyleIdx="4" presStyleCnt="5">
        <dgm:presLayoutVars>
          <dgm:bulletEnabled val="1"/>
        </dgm:presLayoutVars>
      </dgm:prSet>
      <dgm:spPr/>
    </dgm:pt>
    <dgm:pt modelId="{DE3FA275-61D3-452E-91BA-EB71DF990400}" type="pres">
      <dgm:prSet presAssocID="{E38F0B20-9709-4EE9-BB7C-AC199854D4FE}" presName="FiveNodes_3_text" presStyleLbl="node1" presStyleIdx="4" presStyleCnt="5">
        <dgm:presLayoutVars>
          <dgm:bulletEnabled val="1"/>
        </dgm:presLayoutVars>
      </dgm:prSet>
      <dgm:spPr/>
    </dgm:pt>
    <dgm:pt modelId="{5EDE729E-E21D-4C10-8459-95FC134AD4DC}" type="pres">
      <dgm:prSet presAssocID="{E38F0B20-9709-4EE9-BB7C-AC199854D4FE}" presName="FiveNodes_4_text" presStyleLbl="node1" presStyleIdx="4" presStyleCnt="5">
        <dgm:presLayoutVars>
          <dgm:bulletEnabled val="1"/>
        </dgm:presLayoutVars>
      </dgm:prSet>
      <dgm:spPr/>
    </dgm:pt>
    <dgm:pt modelId="{434A2CA4-6CE2-4BD0-A487-2C0A6C3E6515}" type="pres">
      <dgm:prSet presAssocID="{E38F0B20-9709-4EE9-BB7C-AC199854D4FE}" presName="FiveNodes_5_text" presStyleLbl="node1" presStyleIdx="4" presStyleCnt="5">
        <dgm:presLayoutVars>
          <dgm:bulletEnabled val="1"/>
        </dgm:presLayoutVars>
      </dgm:prSet>
      <dgm:spPr/>
    </dgm:pt>
  </dgm:ptLst>
  <dgm:cxnLst>
    <dgm:cxn modelId="{97E8E209-616F-41D6-8D92-6AF921DD2141}" type="presOf" srcId="{E38F0B20-9709-4EE9-BB7C-AC199854D4FE}" destId="{BB43F9ED-E8D6-4C61-9966-30F02E9B1B32}" srcOrd="0" destOrd="0" presId="urn:microsoft.com/office/officeart/2005/8/layout/vProcess5"/>
    <dgm:cxn modelId="{CF7C5238-394D-4402-9DDB-5BB9CDA7AABF}" type="presOf" srcId="{FA0FB6D9-DEDB-4668-9CDA-88B942287880}" destId="{A9F4B5C7-A2EE-4A94-8324-1EF1970422B5}" srcOrd="0" destOrd="0" presId="urn:microsoft.com/office/officeart/2005/8/layout/vProcess5"/>
    <dgm:cxn modelId="{5571014C-C248-4AB2-A153-09D1BF25792F}" srcId="{E38F0B20-9709-4EE9-BB7C-AC199854D4FE}" destId="{6CF0804E-8C6A-4DA4-9F1D-FE8ACD7A44C4}" srcOrd="4" destOrd="0" parTransId="{F19AF992-637F-40E4-90AF-7903C4E2B453}" sibTransId="{2E0A1DAE-31F6-4028-89B9-3DDEAA5432EE}"/>
    <dgm:cxn modelId="{BD9B144C-9F5F-4A40-BE93-D0302BF23186}" type="presOf" srcId="{1D1F2F66-6695-4A96-9E1F-3CB696396F62}" destId="{C9A7FC54-F1FD-41B6-92B2-7850F7E9D09B}" srcOrd="0" destOrd="0" presId="urn:microsoft.com/office/officeart/2005/8/layout/vProcess5"/>
    <dgm:cxn modelId="{A2194C51-7EE6-4381-BEE6-F07D272F2C4C}" srcId="{E38F0B20-9709-4EE9-BB7C-AC199854D4FE}" destId="{0F5A3E7D-85EF-4239-86ED-95FB14F74FB8}" srcOrd="2" destOrd="0" parTransId="{6E72A327-DF41-4EC0-9677-3D9A11FB1DCA}" sibTransId="{1D1F2F66-6695-4A96-9E1F-3CB696396F62}"/>
    <dgm:cxn modelId="{821ECE5E-39D1-4E61-9679-C17AC303C1C1}" type="presOf" srcId="{F9F38406-54BE-4BD4-AD95-515ED5C488A1}" destId="{5EDE729E-E21D-4C10-8459-95FC134AD4DC}" srcOrd="1" destOrd="0" presId="urn:microsoft.com/office/officeart/2005/8/layout/vProcess5"/>
    <dgm:cxn modelId="{683F1265-8BF2-4847-9E4C-48F90E5B9B0F}" type="presOf" srcId="{5ED8EC8B-ECBC-4672-AB95-993FE41D2563}" destId="{EED2DE10-8193-4FDD-B377-42525357C749}" srcOrd="0" destOrd="0" presId="urn:microsoft.com/office/officeart/2005/8/layout/vProcess5"/>
    <dgm:cxn modelId="{3E8DF279-FB33-48B9-AD2C-75BB1D987CFB}" type="presOf" srcId="{0F5A3E7D-85EF-4239-86ED-95FB14F74FB8}" destId="{47FCB062-ECBD-4C78-8A0E-BF0A81FA8008}" srcOrd="0" destOrd="0" presId="urn:microsoft.com/office/officeart/2005/8/layout/vProcess5"/>
    <dgm:cxn modelId="{BEABF47C-0FB5-4806-9E86-F7136FB1A446}" type="presOf" srcId="{0F5A3E7D-85EF-4239-86ED-95FB14F74FB8}" destId="{DE3FA275-61D3-452E-91BA-EB71DF990400}" srcOrd="1" destOrd="0" presId="urn:microsoft.com/office/officeart/2005/8/layout/vProcess5"/>
    <dgm:cxn modelId="{45224F91-6351-4BB0-8418-D90379AA29AD}" type="presOf" srcId="{04E308BC-06E8-4E68-8F19-020E603DFF2E}" destId="{3E517B65-303E-4D6E-A8DA-248B77BC334D}" srcOrd="1" destOrd="0" presId="urn:microsoft.com/office/officeart/2005/8/layout/vProcess5"/>
    <dgm:cxn modelId="{32D73D93-A8A9-4039-8AA5-B452062056D3}" type="presOf" srcId="{F9F38406-54BE-4BD4-AD95-515ED5C488A1}" destId="{F32696F4-63FA-4FC6-87BC-E5031BCF5BF2}" srcOrd="0" destOrd="0" presId="urn:microsoft.com/office/officeart/2005/8/layout/vProcess5"/>
    <dgm:cxn modelId="{3408CBA0-713A-43DA-B2FD-1F283C380F28}" type="presOf" srcId="{BDD70AA5-859C-4B4D-8C07-41A29BE0BB44}" destId="{FE813BFF-AD2D-41DF-A8B7-8720D716FBE9}" srcOrd="0" destOrd="0" presId="urn:microsoft.com/office/officeart/2005/8/layout/vProcess5"/>
    <dgm:cxn modelId="{7ED4EBAD-0778-4CB1-B229-2586B2918363}" srcId="{E38F0B20-9709-4EE9-BB7C-AC199854D4FE}" destId="{04E308BC-06E8-4E68-8F19-020E603DFF2E}" srcOrd="0" destOrd="0" parTransId="{A5C759E1-DCDC-4D11-B405-F00424962F09}" sibTransId="{BDD70AA5-859C-4B4D-8C07-41A29BE0BB44}"/>
    <dgm:cxn modelId="{043EF1B4-3111-4F17-8759-9A2B818BEFDF}" srcId="{E38F0B20-9709-4EE9-BB7C-AC199854D4FE}" destId="{5ED8EC8B-ECBC-4672-AB95-993FE41D2563}" srcOrd="1" destOrd="0" parTransId="{32871007-FCB1-422A-A5D0-1D6623118A0F}" sibTransId="{FA0FB6D9-DEDB-4668-9CDA-88B942287880}"/>
    <dgm:cxn modelId="{D043D8C8-C01F-4757-B9A2-875D77D9EC94}" type="presOf" srcId="{6CF0804E-8C6A-4DA4-9F1D-FE8ACD7A44C4}" destId="{434A2CA4-6CE2-4BD0-A487-2C0A6C3E6515}" srcOrd="1" destOrd="0" presId="urn:microsoft.com/office/officeart/2005/8/layout/vProcess5"/>
    <dgm:cxn modelId="{F3693CCF-9752-4EB3-BE8C-DE93C0E6C98F}" type="presOf" srcId="{6CF0804E-8C6A-4DA4-9F1D-FE8ACD7A44C4}" destId="{4CCEF077-F789-466C-92A5-1F58378F8389}" srcOrd="0" destOrd="0" presId="urn:microsoft.com/office/officeart/2005/8/layout/vProcess5"/>
    <dgm:cxn modelId="{EC4A5BD4-C845-49A6-BC06-3A1A087DB330}" srcId="{E38F0B20-9709-4EE9-BB7C-AC199854D4FE}" destId="{F9F38406-54BE-4BD4-AD95-515ED5C488A1}" srcOrd="3" destOrd="0" parTransId="{5D875B9E-24E9-4931-B47B-DE004A67DC51}" sibTransId="{4BD6C5E0-0E6A-413D-84CC-6C39F93550F2}"/>
    <dgm:cxn modelId="{2FD83CE8-12AB-4182-88BE-B6931B62DEA5}" type="presOf" srcId="{4BD6C5E0-0E6A-413D-84CC-6C39F93550F2}" destId="{16DE3418-DD69-427C-9387-25C2C9E22B08}" srcOrd="0" destOrd="0" presId="urn:microsoft.com/office/officeart/2005/8/layout/vProcess5"/>
    <dgm:cxn modelId="{BF7003F9-9093-4A2C-B825-921A6473BEED}" type="presOf" srcId="{5ED8EC8B-ECBC-4672-AB95-993FE41D2563}" destId="{BE4E58DE-19D9-48B1-941A-C7F2BA5F9CB2}" srcOrd="1" destOrd="0" presId="urn:microsoft.com/office/officeart/2005/8/layout/vProcess5"/>
    <dgm:cxn modelId="{7E256CFD-F800-4358-A7E8-400D8DC08C50}" type="presOf" srcId="{04E308BC-06E8-4E68-8F19-020E603DFF2E}" destId="{5F7A125D-9D08-4455-A65C-598F485DD89C}" srcOrd="0" destOrd="0" presId="urn:microsoft.com/office/officeart/2005/8/layout/vProcess5"/>
    <dgm:cxn modelId="{3B9694AF-AEE1-4B19-9BB9-3F3AAADA8815}" type="presParOf" srcId="{BB43F9ED-E8D6-4C61-9966-30F02E9B1B32}" destId="{E11869F8-FE18-4DDC-9AEC-EBFFF605FB62}" srcOrd="0" destOrd="0" presId="urn:microsoft.com/office/officeart/2005/8/layout/vProcess5"/>
    <dgm:cxn modelId="{53DD246A-E03B-4914-A3D9-2021F768948E}" type="presParOf" srcId="{BB43F9ED-E8D6-4C61-9966-30F02E9B1B32}" destId="{5F7A125D-9D08-4455-A65C-598F485DD89C}" srcOrd="1" destOrd="0" presId="urn:microsoft.com/office/officeart/2005/8/layout/vProcess5"/>
    <dgm:cxn modelId="{3EC5DA45-DFBA-4545-B971-C5B86795487F}" type="presParOf" srcId="{BB43F9ED-E8D6-4C61-9966-30F02E9B1B32}" destId="{EED2DE10-8193-4FDD-B377-42525357C749}" srcOrd="2" destOrd="0" presId="urn:microsoft.com/office/officeart/2005/8/layout/vProcess5"/>
    <dgm:cxn modelId="{F6638D01-E87F-4A07-8D45-4135812D9A12}" type="presParOf" srcId="{BB43F9ED-E8D6-4C61-9966-30F02E9B1B32}" destId="{47FCB062-ECBD-4C78-8A0E-BF0A81FA8008}" srcOrd="3" destOrd="0" presId="urn:microsoft.com/office/officeart/2005/8/layout/vProcess5"/>
    <dgm:cxn modelId="{01C9844C-E2CD-49B0-A39D-B1606C5166A4}" type="presParOf" srcId="{BB43F9ED-E8D6-4C61-9966-30F02E9B1B32}" destId="{F32696F4-63FA-4FC6-87BC-E5031BCF5BF2}" srcOrd="4" destOrd="0" presId="urn:microsoft.com/office/officeart/2005/8/layout/vProcess5"/>
    <dgm:cxn modelId="{742F93FF-174A-4D0D-ABA4-D1F0AE55CA80}" type="presParOf" srcId="{BB43F9ED-E8D6-4C61-9966-30F02E9B1B32}" destId="{4CCEF077-F789-466C-92A5-1F58378F8389}" srcOrd="5" destOrd="0" presId="urn:microsoft.com/office/officeart/2005/8/layout/vProcess5"/>
    <dgm:cxn modelId="{609BEFD0-8EA6-4673-B5DB-A9ABC7F50599}" type="presParOf" srcId="{BB43F9ED-E8D6-4C61-9966-30F02E9B1B32}" destId="{FE813BFF-AD2D-41DF-A8B7-8720D716FBE9}" srcOrd="6" destOrd="0" presId="urn:microsoft.com/office/officeart/2005/8/layout/vProcess5"/>
    <dgm:cxn modelId="{197C6AEA-702F-4D6F-9827-CB0D12997A02}" type="presParOf" srcId="{BB43F9ED-E8D6-4C61-9966-30F02E9B1B32}" destId="{A9F4B5C7-A2EE-4A94-8324-1EF1970422B5}" srcOrd="7" destOrd="0" presId="urn:microsoft.com/office/officeart/2005/8/layout/vProcess5"/>
    <dgm:cxn modelId="{755874FE-35DB-4DC0-AE1B-7F795ABCBA47}" type="presParOf" srcId="{BB43F9ED-E8D6-4C61-9966-30F02E9B1B32}" destId="{C9A7FC54-F1FD-41B6-92B2-7850F7E9D09B}" srcOrd="8" destOrd="0" presId="urn:microsoft.com/office/officeart/2005/8/layout/vProcess5"/>
    <dgm:cxn modelId="{56E83426-50A9-41AF-9599-261650D184A3}" type="presParOf" srcId="{BB43F9ED-E8D6-4C61-9966-30F02E9B1B32}" destId="{16DE3418-DD69-427C-9387-25C2C9E22B08}" srcOrd="9" destOrd="0" presId="urn:microsoft.com/office/officeart/2005/8/layout/vProcess5"/>
    <dgm:cxn modelId="{8CC98A76-CC0C-4E58-831C-41671D208476}" type="presParOf" srcId="{BB43F9ED-E8D6-4C61-9966-30F02E9B1B32}" destId="{3E517B65-303E-4D6E-A8DA-248B77BC334D}" srcOrd="10" destOrd="0" presId="urn:microsoft.com/office/officeart/2005/8/layout/vProcess5"/>
    <dgm:cxn modelId="{AE01C3C4-627C-4D03-9C57-B2209DC34CDC}" type="presParOf" srcId="{BB43F9ED-E8D6-4C61-9966-30F02E9B1B32}" destId="{BE4E58DE-19D9-48B1-941A-C7F2BA5F9CB2}" srcOrd="11" destOrd="0" presId="urn:microsoft.com/office/officeart/2005/8/layout/vProcess5"/>
    <dgm:cxn modelId="{C06F7961-6CD8-44DF-99E9-C5B5D2735DDF}" type="presParOf" srcId="{BB43F9ED-E8D6-4C61-9966-30F02E9B1B32}" destId="{DE3FA275-61D3-452E-91BA-EB71DF990400}" srcOrd="12" destOrd="0" presId="urn:microsoft.com/office/officeart/2005/8/layout/vProcess5"/>
    <dgm:cxn modelId="{620E958B-7471-4D8B-A34A-638836A583E4}" type="presParOf" srcId="{BB43F9ED-E8D6-4C61-9966-30F02E9B1B32}" destId="{5EDE729E-E21D-4C10-8459-95FC134AD4DC}" srcOrd="13" destOrd="0" presId="urn:microsoft.com/office/officeart/2005/8/layout/vProcess5"/>
    <dgm:cxn modelId="{C530EB8E-CC5B-412E-8479-7B352861DE06}" type="presParOf" srcId="{BB43F9ED-E8D6-4C61-9966-30F02E9B1B32}" destId="{434A2CA4-6CE2-4BD0-A487-2C0A6C3E651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A125D-9D08-4455-A65C-598F485DD89C}">
      <dsp:nvSpPr>
        <dsp:cNvPr id="0" name=""/>
        <dsp:cNvSpPr/>
      </dsp:nvSpPr>
      <dsp:spPr>
        <a:xfrm>
          <a:off x="0" y="0"/>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Multiple disciplinary work abounds in commercial, public and policy contexts within education, health, social work, justice service…</a:t>
          </a:r>
          <a:endParaRPr lang="en-US" sz="1400" kern="1200" dirty="0"/>
        </a:p>
      </dsp:txBody>
      <dsp:txXfrm>
        <a:off x="22940" y="22940"/>
        <a:ext cx="7160195" cy="737360"/>
      </dsp:txXfrm>
    </dsp:sp>
    <dsp:sp modelId="{EED2DE10-8193-4FDD-B377-42525357C749}">
      <dsp:nvSpPr>
        <dsp:cNvPr id="0" name=""/>
        <dsp:cNvSpPr/>
      </dsp:nvSpPr>
      <dsp:spPr>
        <a:xfrm>
          <a:off x="604647" y="892024"/>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Environmental and agriculture, diet and health, computerised databanks and privacy – example of issues where many individuals or groups have some stake</a:t>
          </a:r>
          <a:endParaRPr lang="en-US" sz="1400" kern="1200"/>
        </a:p>
      </dsp:txBody>
      <dsp:txXfrm>
        <a:off x="627587" y="914964"/>
        <a:ext cx="6937378" cy="737360"/>
      </dsp:txXfrm>
    </dsp:sp>
    <dsp:sp modelId="{47FCB062-ECBD-4C78-8A0E-BF0A81FA8008}">
      <dsp:nvSpPr>
        <dsp:cNvPr id="0" name=""/>
        <dsp:cNvSpPr/>
      </dsp:nvSpPr>
      <dsp:spPr>
        <a:xfrm>
          <a:off x="1209293" y="1784048"/>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New fields such as risk assessment, web of things etc are hybrid but relatively stable forms of knowledge which require collaboration (holistic or otherwise) between disciplines</a:t>
          </a:r>
          <a:endParaRPr lang="en-US" sz="1400" kern="1200"/>
        </a:p>
      </dsp:txBody>
      <dsp:txXfrm>
        <a:off x="1232233" y="1806988"/>
        <a:ext cx="6937378" cy="737360"/>
      </dsp:txXfrm>
    </dsp:sp>
    <dsp:sp modelId="{F32696F4-63FA-4FC6-87BC-E5031BCF5BF2}">
      <dsp:nvSpPr>
        <dsp:cNvPr id="0" name=""/>
        <dsp:cNvSpPr/>
      </dsp:nvSpPr>
      <dsp:spPr>
        <a:xfrm>
          <a:off x="1813940" y="2676072"/>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Disciplinary identities, ‘competency card’, BUT team players are needed who can cooperate with experts from other fields and see the world from multiple perspectives and empathise with different presuppositions.</a:t>
          </a:r>
          <a:endParaRPr lang="en-US" sz="1400" kern="1200"/>
        </a:p>
      </dsp:txBody>
      <dsp:txXfrm>
        <a:off x="1836880" y="2699012"/>
        <a:ext cx="6937378" cy="737360"/>
      </dsp:txXfrm>
    </dsp:sp>
    <dsp:sp modelId="{4CCEF077-F789-466C-92A5-1F58378F8389}">
      <dsp:nvSpPr>
        <dsp:cNvPr id="0" name=""/>
        <dsp:cNvSpPr/>
      </dsp:nvSpPr>
      <dsp:spPr>
        <a:xfrm>
          <a:off x="2418587" y="3568097"/>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Team design and matrix management practices seek to harness the ‘better than the sum of the parts’ outputs</a:t>
          </a:r>
          <a:endParaRPr lang="en-US" sz="1400" kern="1200"/>
        </a:p>
      </dsp:txBody>
      <dsp:txXfrm>
        <a:off x="2441527" y="3591037"/>
        <a:ext cx="6937378" cy="737360"/>
      </dsp:txXfrm>
    </dsp:sp>
    <dsp:sp modelId="{FE813BFF-AD2D-41DF-A8B7-8720D716FBE9}">
      <dsp:nvSpPr>
        <dsp:cNvPr id="0" name=""/>
        <dsp:cNvSpPr/>
      </dsp:nvSpPr>
      <dsp:spPr>
        <a:xfrm>
          <a:off x="7587905" y="572200"/>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A9F4B5C7-A2EE-4A94-8324-1EF1970422B5}">
      <dsp:nvSpPr>
        <dsp:cNvPr id="0" name=""/>
        <dsp:cNvSpPr/>
      </dsp:nvSpPr>
      <dsp:spPr>
        <a:xfrm>
          <a:off x="8192552" y="1464225"/>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C9A7FC54-F1FD-41B6-92B2-7850F7E9D09B}">
      <dsp:nvSpPr>
        <dsp:cNvPr id="0" name=""/>
        <dsp:cNvSpPr/>
      </dsp:nvSpPr>
      <dsp:spPr>
        <a:xfrm>
          <a:off x="8797199" y="2343195"/>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16DE3418-DD69-427C-9387-25C2C9E22B08}">
      <dsp:nvSpPr>
        <dsp:cNvPr id="0" name=""/>
        <dsp:cNvSpPr/>
      </dsp:nvSpPr>
      <dsp:spPr>
        <a:xfrm>
          <a:off x="9401846" y="3243922"/>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81F23-8FCD-4038-88CB-FC9A5EEA7275}"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67A82-5C2D-4DC0-9510-D9D6F8D98DA8}" type="slidenum">
              <a:rPr lang="en-GB" smtClean="0"/>
              <a:t>‹#›</a:t>
            </a:fld>
            <a:endParaRPr lang="en-GB"/>
          </a:p>
        </p:txBody>
      </p:sp>
    </p:spTree>
    <p:extLst>
      <p:ext uri="{BB962C8B-B14F-4D97-AF65-F5344CB8AC3E}">
        <p14:creationId xmlns:p14="http://schemas.microsoft.com/office/powerpoint/2010/main" val="405122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Good morning Workkpackage 7 which is concerned with education training and support for FNSCloud</a:t>
            </a: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Advisor Training DProf</a:t>
            </a:r>
          </a:p>
        </p:txBody>
      </p:sp>
      <p:sp>
        <p:nvSpPr>
          <p:cNvPr id="5" name="Date Placeholder 4"/>
          <p:cNvSpPr>
            <a:spLocks noGrp="1"/>
          </p:cNvSpPr>
          <p:nvPr>
            <p:ph type="dt" idx="11"/>
          </p:nvPr>
        </p:nvSpPr>
        <p:spPr/>
        <p:txBody>
          <a:bodyPr/>
          <a:lstStyle/>
          <a:p>
            <a:fld id="{24DEBA39-AFF3-A146-AF77-2909B2D1ED1F}" type="datetime1">
              <a:rPr lang="en-GB" smtClean="0"/>
              <a:t>20/09/2022</a:t>
            </a:fld>
            <a:endParaRPr lang="en-US"/>
          </a:p>
        </p:txBody>
      </p:sp>
      <p:sp>
        <p:nvSpPr>
          <p:cNvPr id="6" name="Footer Placeholder 5"/>
          <p:cNvSpPr>
            <a:spLocks noGrp="1"/>
          </p:cNvSpPr>
          <p:nvPr>
            <p:ph type="ftr" sz="quarter" idx="12"/>
          </p:nvPr>
        </p:nvSpPr>
        <p:spPr/>
        <p:txBody>
          <a:bodyPr/>
          <a:lstStyle/>
          <a:p>
            <a:r>
              <a:rPr lang="en-US"/>
              <a:t>Annette Fillery-Travis</a:t>
            </a:r>
          </a:p>
        </p:txBody>
      </p:sp>
      <p:sp>
        <p:nvSpPr>
          <p:cNvPr id="7" name="Slide Number Placeholder 6"/>
          <p:cNvSpPr>
            <a:spLocks noGrp="1"/>
          </p:cNvSpPr>
          <p:nvPr>
            <p:ph type="sldNum" sz="quarter" idx="13"/>
          </p:nvPr>
        </p:nvSpPr>
        <p:spPr/>
        <p:txBody>
          <a:bodyPr/>
          <a:lstStyle/>
          <a:p>
            <a:fld id="{D82B26DC-93DC-5242-A982-72365254ABC4}" type="slidenum">
              <a:rPr lang="en-US" smtClean="0"/>
              <a:t>5</a:t>
            </a:fld>
            <a:endParaRPr lang="en-US"/>
          </a:p>
        </p:txBody>
      </p:sp>
    </p:spTree>
    <p:extLst>
      <p:ext uri="{BB962C8B-B14F-4D97-AF65-F5344CB8AC3E}">
        <p14:creationId xmlns:p14="http://schemas.microsoft.com/office/powerpoint/2010/main" val="341303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Advisor Training DProf</a:t>
            </a:r>
          </a:p>
        </p:txBody>
      </p:sp>
      <p:sp>
        <p:nvSpPr>
          <p:cNvPr id="5" name="Date Placeholder 4"/>
          <p:cNvSpPr>
            <a:spLocks noGrp="1"/>
          </p:cNvSpPr>
          <p:nvPr>
            <p:ph type="dt" idx="11"/>
          </p:nvPr>
        </p:nvSpPr>
        <p:spPr/>
        <p:txBody>
          <a:bodyPr/>
          <a:lstStyle/>
          <a:p>
            <a:fld id="{24DEBA39-AFF3-A146-AF77-2909B2D1ED1F}" type="datetime1">
              <a:rPr lang="en-GB" smtClean="0"/>
              <a:t>20/09/2022</a:t>
            </a:fld>
            <a:endParaRPr lang="en-US"/>
          </a:p>
        </p:txBody>
      </p:sp>
      <p:sp>
        <p:nvSpPr>
          <p:cNvPr id="6" name="Footer Placeholder 5"/>
          <p:cNvSpPr>
            <a:spLocks noGrp="1"/>
          </p:cNvSpPr>
          <p:nvPr>
            <p:ph type="ftr" sz="quarter" idx="12"/>
          </p:nvPr>
        </p:nvSpPr>
        <p:spPr/>
        <p:txBody>
          <a:bodyPr/>
          <a:lstStyle/>
          <a:p>
            <a:r>
              <a:rPr lang="en-US"/>
              <a:t>Annette Fillery-Travis</a:t>
            </a:r>
          </a:p>
        </p:txBody>
      </p:sp>
      <p:sp>
        <p:nvSpPr>
          <p:cNvPr id="7" name="Slide Number Placeholder 6"/>
          <p:cNvSpPr>
            <a:spLocks noGrp="1"/>
          </p:cNvSpPr>
          <p:nvPr>
            <p:ph type="sldNum" sz="quarter" idx="13"/>
          </p:nvPr>
        </p:nvSpPr>
        <p:spPr/>
        <p:txBody>
          <a:bodyPr/>
          <a:lstStyle/>
          <a:p>
            <a:fld id="{D82B26DC-93DC-5242-A982-72365254ABC4}" type="slidenum">
              <a:rPr lang="en-US" smtClean="0"/>
              <a:t>6</a:t>
            </a:fld>
            <a:endParaRPr lang="en-US"/>
          </a:p>
        </p:txBody>
      </p:sp>
    </p:spTree>
    <p:extLst>
      <p:ext uri="{BB962C8B-B14F-4D97-AF65-F5344CB8AC3E}">
        <p14:creationId xmlns:p14="http://schemas.microsoft.com/office/powerpoint/2010/main" val="186189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www.fns-cloud.eu/"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4388-AD7E-D548-BE8B-E91F4EC670DA}"/>
              </a:ext>
            </a:extLst>
          </p:cNvPr>
          <p:cNvSpPr>
            <a:spLocks noGrp="1"/>
          </p:cNvSpPr>
          <p:nvPr>
            <p:ph type="title"/>
          </p:nvPr>
        </p:nvSpPr>
        <p:spPr/>
        <p:txBody>
          <a:bodyPr/>
          <a:lstStyle>
            <a:lvl1pPr>
              <a:defRPr b="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C2C194-1C0B-EE41-9172-5D46EC8999C0}"/>
              </a:ext>
            </a:extLst>
          </p:cNvPr>
          <p:cNvSpPr>
            <a:spLocks noGrp="1"/>
          </p:cNvSpPr>
          <p:nvPr>
            <p:ph idx="1"/>
          </p:nvPr>
        </p:nvSpPr>
        <p:spPr/>
        <p:txBody>
          <a:bodyPr/>
          <a:lstStyle>
            <a:lvl1pPr>
              <a:defRPr b="0"/>
            </a:lvl1pPr>
            <a:lvl2pPr>
              <a:defRPr b="0"/>
            </a:lvl2pPr>
            <a:lvl3pPr>
              <a:defRPr b="0"/>
            </a:lvl3pPr>
            <a:lvl4pPr>
              <a:defRPr b="1"/>
            </a:lvl4pPr>
            <a:lvl5pPr>
              <a:defRPr b="1"/>
            </a:lvl5pPr>
          </a:lstStyle>
          <a:p>
            <a:pPr lvl="0"/>
            <a:r>
              <a:rPr lang="en-US"/>
              <a:t>Click to edit Master text styles</a:t>
            </a:r>
          </a:p>
          <a:p>
            <a:pPr lvl="1"/>
            <a:r>
              <a:rPr lang="en-US"/>
              <a:t>Second level</a:t>
            </a:r>
          </a:p>
          <a:p>
            <a:pPr lvl="2"/>
            <a:r>
              <a:rPr lang="en-US"/>
              <a:t>Third level</a:t>
            </a:r>
          </a:p>
        </p:txBody>
      </p:sp>
      <p:grpSp>
        <p:nvGrpSpPr>
          <p:cNvPr id="11" name="Group 10">
            <a:extLst>
              <a:ext uri="{FF2B5EF4-FFF2-40B4-BE49-F238E27FC236}">
                <a16:creationId xmlns:a16="http://schemas.microsoft.com/office/drawing/2014/main" id="{4337B943-73D4-644F-812C-D70F4E0FD6EB}"/>
              </a:ext>
            </a:extLst>
          </p:cNvPr>
          <p:cNvGrpSpPr/>
          <p:nvPr userDrawn="1"/>
        </p:nvGrpSpPr>
        <p:grpSpPr>
          <a:xfrm>
            <a:off x="1350818" y="6310542"/>
            <a:ext cx="9490363" cy="364666"/>
            <a:chOff x="1524001" y="6161744"/>
            <a:chExt cx="9490363" cy="364666"/>
          </a:xfrm>
        </p:grpSpPr>
        <p:pic>
          <p:nvPicPr>
            <p:cNvPr id="12" name="Picture 11" descr="A close up of a sign&#10;&#10;Description automatically generated">
              <a:extLst>
                <a:ext uri="{FF2B5EF4-FFF2-40B4-BE49-F238E27FC236}">
                  <a16:creationId xmlns:a16="http://schemas.microsoft.com/office/drawing/2014/main" id="{07E80CB3-2B36-C949-A8AA-1CAAADC2D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09D95A7A-017C-6447-82E2-F6DE64F26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4" name="TextBox 13">
              <a:extLst>
                <a:ext uri="{FF2B5EF4-FFF2-40B4-BE49-F238E27FC236}">
                  <a16:creationId xmlns:a16="http://schemas.microsoft.com/office/drawing/2014/main" id="{A829B228-DC07-E046-B736-89B5021220DC}"/>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346978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C896-91B2-2949-97E3-4217DFCCA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22CDD1-4E48-0A4C-AFE3-1754EDA2D3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78E3690-23F4-F541-ADC9-756BA04F4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D5EED08F-28A3-EC49-A286-317346F6EB70}"/>
              </a:ext>
            </a:extLst>
          </p:cNvPr>
          <p:cNvGrpSpPr/>
          <p:nvPr userDrawn="1"/>
        </p:nvGrpSpPr>
        <p:grpSpPr>
          <a:xfrm>
            <a:off x="1350818" y="6310542"/>
            <a:ext cx="9490363" cy="364666"/>
            <a:chOff x="1524001" y="6161744"/>
            <a:chExt cx="9490363" cy="364666"/>
          </a:xfrm>
        </p:grpSpPr>
        <p:pic>
          <p:nvPicPr>
            <p:cNvPr id="9" name="Picture 8" descr="A close up of a sign&#10;&#10;Description automatically generated">
              <a:extLst>
                <a:ext uri="{FF2B5EF4-FFF2-40B4-BE49-F238E27FC236}">
                  <a16:creationId xmlns:a16="http://schemas.microsoft.com/office/drawing/2014/main" id="{DE3BADF9-D396-1644-AF0D-E4ABBD921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10" name="Picture 9" descr="A close up of a sign&#10;&#10;Description automatically generated">
              <a:extLst>
                <a:ext uri="{FF2B5EF4-FFF2-40B4-BE49-F238E27FC236}">
                  <a16:creationId xmlns:a16="http://schemas.microsoft.com/office/drawing/2014/main" id="{86D0C093-44EC-094C-AE39-3A33D9F0D9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1" name="TextBox 10">
              <a:extLst>
                <a:ext uri="{FF2B5EF4-FFF2-40B4-BE49-F238E27FC236}">
                  <a16:creationId xmlns:a16="http://schemas.microsoft.com/office/drawing/2014/main" id="{03D7A5F0-E211-B749-89AA-2D60E13A013B}"/>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94531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3FA6-F12C-3545-A3DD-04E75CE103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612A51-A070-284A-A623-148C13DB5C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AA25305C-BF44-BA40-A709-6CD22E4490AB}"/>
              </a:ext>
            </a:extLst>
          </p:cNvPr>
          <p:cNvGrpSpPr/>
          <p:nvPr userDrawn="1"/>
        </p:nvGrpSpPr>
        <p:grpSpPr>
          <a:xfrm>
            <a:off x="1350818" y="6310542"/>
            <a:ext cx="9490363" cy="364666"/>
            <a:chOff x="1524001" y="6161744"/>
            <a:chExt cx="9490363" cy="364666"/>
          </a:xfrm>
        </p:grpSpPr>
        <p:pic>
          <p:nvPicPr>
            <p:cNvPr id="8" name="Picture 7" descr="A close up of a sign&#10;&#10;Description automatically generated">
              <a:extLst>
                <a:ext uri="{FF2B5EF4-FFF2-40B4-BE49-F238E27FC236}">
                  <a16:creationId xmlns:a16="http://schemas.microsoft.com/office/drawing/2014/main" id="{F623D20A-40D9-5341-8811-56B569D27D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9" name="Picture 8" descr="A close up of a sign&#10;&#10;Description automatically generated">
              <a:extLst>
                <a:ext uri="{FF2B5EF4-FFF2-40B4-BE49-F238E27FC236}">
                  <a16:creationId xmlns:a16="http://schemas.microsoft.com/office/drawing/2014/main" id="{661FD9CD-217E-764C-8A15-DF9458F604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0" name="TextBox 9">
              <a:extLst>
                <a:ext uri="{FF2B5EF4-FFF2-40B4-BE49-F238E27FC236}">
                  <a16:creationId xmlns:a16="http://schemas.microsoft.com/office/drawing/2014/main" id="{E40057B4-5472-8947-B018-F267FA956AD2}"/>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87706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8D099-6D30-0F4F-975D-FFC31A8DDA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B0DAF7F8-B9A9-3E43-A392-04DAD09996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D7FEA3D9-41BF-844D-9DC7-4BCC25C4D12B}"/>
              </a:ext>
            </a:extLst>
          </p:cNvPr>
          <p:cNvGrpSpPr/>
          <p:nvPr userDrawn="1"/>
        </p:nvGrpSpPr>
        <p:grpSpPr>
          <a:xfrm>
            <a:off x="1350818" y="6310542"/>
            <a:ext cx="9490363" cy="364666"/>
            <a:chOff x="1524001" y="6161744"/>
            <a:chExt cx="9490363" cy="364666"/>
          </a:xfrm>
        </p:grpSpPr>
        <p:pic>
          <p:nvPicPr>
            <p:cNvPr id="8" name="Picture 7" descr="A close up of a sign&#10;&#10;Description automatically generated">
              <a:extLst>
                <a:ext uri="{FF2B5EF4-FFF2-40B4-BE49-F238E27FC236}">
                  <a16:creationId xmlns:a16="http://schemas.microsoft.com/office/drawing/2014/main" id="{78A0E77E-D0B8-5D40-97A2-4B066B9D38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9" name="Picture 8" descr="A close up of a sign&#10;&#10;Description automatically generated">
              <a:extLst>
                <a:ext uri="{FF2B5EF4-FFF2-40B4-BE49-F238E27FC236}">
                  <a16:creationId xmlns:a16="http://schemas.microsoft.com/office/drawing/2014/main" id="{1A269BB1-CCF6-624E-9E65-D53DF4232B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0" name="TextBox 9">
              <a:extLst>
                <a:ext uri="{FF2B5EF4-FFF2-40B4-BE49-F238E27FC236}">
                  <a16:creationId xmlns:a16="http://schemas.microsoft.com/office/drawing/2014/main" id="{8E217DCE-3EB0-0147-B322-434A8328A0E5}"/>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21194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p:cNvSpPr/>
          <p:nvPr userDrawn="1"/>
        </p:nvSpPr>
        <p:spPr>
          <a:xfrm rot="5400000">
            <a:off x="7393116" y="2059119"/>
            <a:ext cx="6857999" cy="2739768"/>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7386484" y="704851"/>
            <a:ext cx="4041058" cy="5448300"/>
          </a:xfrm>
          <a:custGeom>
            <a:avLst/>
            <a:gdLst>
              <a:gd name="connsiteX0" fmla="*/ 0 w 4041058"/>
              <a:gd name="connsiteY0" fmla="*/ 0 h 5448300"/>
              <a:gd name="connsiteX1" fmla="*/ 4041058 w 4041058"/>
              <a:gd name="connsiteY1" fmla="*/ 0 h 5448300"/>
              <a:gd name="connsiteX2" fmla="*/ 4041058 w 4041058"/>
              <a:gd name="connsiteY2" fmla="*/ 5448300 h 5448300"/>
              <a:gd name="connsiteX3" fmla="*/ 0 w 4041058"/>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4041058" h="5448300">
                <a:moveTo>
                  <a:pt x="0" y="0"/>
                </a:moveTo>
                <a:lnTo>
                  <a:pt x="4041058" y="0"/>
                </a:lnTo>
                <a:lnTo>
                  <a:pt x="4041058" y="5448300"/>
                </a:lnTo>
                <a:lnTo>
                  <a:pt x="0" y="54483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GB"/>
              <a:t>Click icon to add picture</a:t>
            </a:r>
            <a:endParaRPr lang="en-US"/>
          </a:p>
        </p:txBody>
      </p:sp>
    </p:spTree>
    <p:extLst>
      <p:ext uri="{BB962C8B-B14F-4D97-AF65-F5344CB8AC3E}">
        <p14:creationId xmlns:p14="http://schemas.microsoft.com/office/powerpoint/2010/main" val="11776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Rectangle 2"/>
          <p:cNvSpPr/>
          <p:nvPr userDrawn="1"/>
        </p:nvSpPr>
        <p:spPr>
          <a:xfrm rot="5400000">
            <a:off x="-1864290" y="1864290"/>
            <a:ext cx="6857999" cy="3129422"/>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1127809" y="789214"/>
            <a:ext cx="4003223" cy="4003222"/>
          </a:xfrm>
          <a:custGeom>
            <a:avLst/>
            <a:gdLst>
              <a:gd name="connsiteX0" fmla="*/ 2001611 w 4003223"/>
              <a:gd name="connsiteY0" fmla="*/ 0 h 4003222"/>
              <a:gd name="connsiteX1" fmla="*/ 4003223 w 4003223"/>
              <a:gd name="connsiteY1" fmla="*/ 2001611 h 4003222"/>
              <a:gd name="connsiteX2" fmla="*/ 2001611 w 4003223"/>
              <a:gd name="connsiteY2" fmla="*/ 4003222 h 4003222"/>
              <a:gd name="connsiteX3" fmla="*/ 0 w 4003223"/>
              <a:gd name="connsiteY3" fmla="*/ 2001611 h 4003222"/>
            </a:gdLst>
            <a:ahLst/>
            <a:cxnLst>
              <a:cxn ang="0">
                <a:pos x="connsiteX0" y="connsiteY0"/>
              </a:cxn>
              <a:cxn ang="0">
                <a:pos x="connsiteX1" y="connsiteY1"/>
              </a:cxn>
              <a:cxn ang="0">
                <a:pos x="connsiteX2" y="connsiteY2"/>
              </a:cxn>
              <a:cxn ang="0">
                <a:pos x="connsiteX3" y="connsiteY3"/>
              </a:cxn>
            </a:cxnLst>
            <a:rect l="l" t="t" r="r" b="b"/>
            <a:pathLst>
              <a:path w="4003223" h="4003222">
                <a:moveTo>
                  <a:pt x="2001611" y="0"/>
                </a:moveTo>
                <a:lnTo>
                  <a:pt x="4003223" y="2001611"/>
                </a:lnTo>
                <a:lnTo>
                  <a:pt x="2001611" y="4003222"/>
                </a:lnTo>
                <a:lnTo>
                  <a:pt x="0" y="200161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GB"/>
              <a:t>Click icon to add picture</a:t>
            </a:r>
            <a:endParaRPr lang="en-US"/>
          </a:p>
        </p:txBody>
      </p:sp>
    </p:spTree>
    <p:extLst>
      <p:ext uri="{BB962C8B-B14F-4D97-AF65-F5344CB8AC3E}">
        <p14:creationId xmlns:p14="http://schemas.microsoft.com/office/powerpoint/2010/main" val="265682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Rectangle 2"/>
          <p:cNvSpPr/>
          <p:nvPr userDrawn="1"/>
        </p:nvSpPr>
        <p:spPr>
          <a:xfrm>
            <a:off x="0" y="0"/>
            <a:ext cx="12192000" cy="3411072"/>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0" y="682171"/>
            <a:ext cx="5772672" cy="5493658"/>
          </a:xfrm>
          <a:custGeom>
            <a:avLst/>
            <a:gdLst>
              <a:gd name="connsiteX0" fmla="*/ 0 w 5772672"/>
              <a:gd name="connsiteY0" fmla="*/ 0 h 5493658"/>
              <a:gd name="connsiteX1" fmla="*/ 4162975 w 5772672"/>
              <a:gd name="connsiteY1" fmla="*/ 0 h 5493658"/>
              <a:gd name="connsiteX2" fmla="*/ 5772672 w 5772672"/>
              <a:gd name="connsiteY2" fmla="*/ 5493658 h 5493658"/>
              <a:gd name="connsiteX3" fmla="*/ 0 w 5772672"/>
              <a:gd name="connsiteY3" fmla="*/ 5493658 h 5493658"/>
            </a:gdLst>
            <a:ahLst/>
            <a:cxnLst>
              <a:cxn ang="0">
                <a:pos x="connsiteX0" y="connsiteY0"/>
              </a:cxn>
              <a:cxn ang="0">
                <a:pos x="connsiteX1" y="connsiteY1"/>
              </a:cxn>
              <a:cxn ang="0">
                <a:pos x="connsiteX2" y="connsiteY2"/>
              </a:cxn>
              <a:cxn ang="0">
                <a:pos x="connsiteX3" y="connsiteY3"/>
              </a:cxn>
            </a:cxnLst>
            <a:rect l="l" t="t" r="r" b="b"/>
            <a:pathLst>
              <a:path w="5772672" h="5493658">
                <a:moveTo>
                  <a:pt x="0" y="0"/>
                </a:moveTo>
                <a:lnTo>
                  <a:pt x="4162975" y="0"/>
                </a:lnTo>
                <a:lnTo>
                  <a:pt x="5772672" y="5493658"/>
                </a:lnTo>
                <a:lnTo>
                  <a:pt x="0" y="549365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GB"/>
              <a:t>Click icon to add picture</a:t>
            </a:r>
            <a:endParaRPr lang="en-US"/>
          </a:p>
        </p:txBody>
      </p:sp>
    </p:spTree>
    <p:extLst>
      <p:ext uri="{BB962C8B-B14F-4D97-AF65-F5344CB8AC3E}">
        <p14:creationId xmlns:p14="http://schemas.microsoft.com/office/powerpoint/2010/main" val="321340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9" name="Rectangle 8"/>
          <p:cNvSpPr/>
          <p:nvPr userDrawn="1"/>
        </p:nvSpPr>
        <p:spPr>
          <a:xfrm>
            <a:off x="0" y="2390774"/>
            <a:ext cx="12192000" cy="1609615"/>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1524000" y="863600"/>
            <a:ext cx="3530600" cy="2266950"/>
          </a:xfrm>
          <a:custGeom>
            <a:avLst/>
            <a:gdLst>
              <a:gd name="connsiteX0" fmla="*/ 0 w 3530600"/>
              <a:gd name="connsiteY0" fmla="*/ 0 h 2266950"/>
              <a:gd name="connsiteX1" fmla="*/ 3530600 w 3530600"/>
              <a:gd name="connsiteY1" fmla="*/ 0 h 2266950"/>
              <a:gd name="connsiteX2" fmla="*/ 3530600 w 3530600"/>
              <a:gd name="connsiteY2" fmla="*/ 2266950 h 2266950"/>
              <a:gd name="connsiteX3" fmla="*/ 0 w 35306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3530600" h="2266950">
                <a:moveTo>
                  <a:pt x="0" y="0"/>
                </a:moveTo>
                <a:lnTo>
                  <a:pt x="3530600" y="0"/>
                </a:lnTo>
                <a:lnTo>
                  <a:pt x="3530600" y="2266950"/>
                </a:lnTo>
                <a:lnTo>
                  <a:pt x="0" y="22669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GB"/>
              <a:t>Click icon to add picture</a:t>
            </a:r>
            <a:endParaRPr lang="en-US"/>
          </a:p>
        </p:txBody>
      </p:sp>
    </p:spTree>
    <p:extLst>
      <p:ext uri="{BB962C8B-B14F-4D97-AF65-F5344CB8AC3E}">
        <p14:creationId xmlns:p14="http://schemas.microsoft.com/office/powerpoint/2010/main" val="593816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Rectangle 2"/>
          <p:cNvSpPr/>
          <p:nvPr userDrawn="1"/>
        </p:nvSpPr>
        <p:spPr>
          <a:xfrm rot="16200000">
            <a:off x="6123349" y="2286000"/>
            <a:ext cx="6858000" cy="2286001"/>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7598185" y="1474839"/>
            <a:ext cx="3908322" cy="3908322"/>
          </a:xfrm>
          <a:custGeom>
            <a:avLst/>
            <a:gdLst>
              <a:gd name="connsiteX0" fmla="*/ 1954161 w 3908322"/>
              <a:gd name="connsiteY0" fmla="*/ 0 h 3908322"/>
              <a:gd name="connsiteX1" fmla="*/ 3908322 w 3908322"/>
              <a:gd name="connsiteY1" fmla="*/ 1954161 h 3908322"/>
              <a:gd name="connsiteX2" fmla="*/ 1954161 w 3908322"/>
              <a:gd name="connsiteY2" fmla="*/ 3908322 h 3908322"/>
              <a:gd name="connsiteX3" fmla="*/ 0 w 3908322"/>
              <a:gd name="connsiteY3" fmla="*/ 1954161 h 3908322"/>
            </a:gdLst>
            <a:ahLst/>
            <a:cxnLst>
              <a:cxn ang="0">
                <a:pos x="connsiteX0" y="connsiteY0"/>
              </a:cxn>
              <a:cxn ang="0">
                <a:pos x="connsiteX1" y="connsiteY1"/>
              </a:cxn>
              <a:cxn ang="0">
                <a:pos x="connsiteX2" y="connsiteY2"/>
              </a:cxn>
              <a:cxn ang="0">
                <a:pos x="connsiteX3" y="connsiteY3"/>
              </a:cxn>
            </a:cxnLst>
            <a:rect l="l" t="t" r="r" b="b"/>
            <a:pathLst>
              <a:path w="3908322" h="3908322">
                <a:moveTo>
                  <a:pt x="1954161" y="0"/>
                </a:moveTo>
                <a:lnTo>
                  <a:pt x="3908322" y="1954161"/>
                </a:lnTo>
                <a:lnTo>
                  <a:pt x="1954161" y="3908322"/>
                </a:lnTo>
                <a:lnTo>
                  <a:pt x="0" y="195416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r>
              <a:rPr lang="en-GB"/>
              <a:t>Click icon to add picture</a:t>
            </a:r>
            <a:endParaRPr lang="en-US"/>
          </a:p>
        </p:txBody>
      </p:sp>
    </p:spTree>
    <p:extLst>
      <p:ext uri="{BB962C8B-B14F-4D97-AF65-F5344CB8AC3E}">
        <p14:creationId xmlns:p14="http://schemas.microsoft.com/office/powerpoint/2010/main" val="372563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000"/>
            </a:lvl1pPr>
            <a:lvl2pPr marL="914400" lvl="1" indent="-342900" algn="l">
              <a:lnSpc>
                <a:spcPct val="114000"/>
              </a:lnSpc>
              <a:spcBef>
                <a:spcPts val="600"/>
              </a:spcBef>
              <a:spcAft>
                <a:spcPts val="0"/>
              </a:spcAft>
              <a:buClr>
                <a:schemeClr val="dk1"/>
              </a:buClr>
              <a:buSzPts val="1800"/>
              <a:buChar char="•"/>
              <a:defRPr sz="1800"/>
            </a:lvl2pPr>
            <a:lvl3pPr marL="1371600" lvl="2" indent="-330200" algn="l">
              <a:lnSpc>
                <a:spcPct val="114000"/>
              </a:lnSpc>
              <a:spcBef>
                <a:spcPts val="600"/>
              </a:spcBef>
              <a:spcAft>
                <a:spcPts val="0"/>
              </a:spcAft>
              <a:buClr>
                <a:schemeClr val="dk1"/>
              </a:buClr>
              <a:buSzPts val="1600"/>
              <a:buChar char="•"/>
              <a:defRPr sz="1600"/>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000" b="0"/>
            </a:lvl1pPr>
            <a:lvl2pPr marL="914400" lvl="1" indent="-342900" algn="l">
              <a:lnSpc>
                <a:spcPct val="114000"/>
              </a:lnSpc>
              <a:spcBef>
                <a:spcPts val="600"/>
              </a:spcBef>
              <a:spcAft>
                <a:spcPts val="0"/>
              </a:spcAft>
              <a:buClr>
                <a:schemeClr val="dk1"/>
              </a:buClr>
              <a:buSzPts val="1800"/>
              <a:buChar char="•"/>
              <a:defRPr sz="1800" b="0"/>
            </a:lvl2pPr>
            <a:lvl3pPr marL="1371600" lvl="2" indent="-330200" algn="l">
              <a:lnSpc>
                <a:spcPct val="114000"/>
              </a:lnSpc>
              <a:spcBef>
                <a:spcPts val="600"/>
              </a:spcBef>
              <a:spcAft>
                <a:spcPts val="0"/>
              </a:spcAft>
              <a:buClr>
                <a:schemeClr val="dk1"/>
              </a:buClr>
              <a:buSzPts val="1600"/>
              <a:buChar char="•"/>
              <a:defRPr sz="1600" b="0"/>
            </a:lvl3pPr>
            <a:lvl4pPr marL="1828800" lvl="3" indent="-342900" algn="l">
              <a:lnSpc>
                <a:spcPct val="90000"/>
              </a:lnSpc>
              <a:spcBef>
                <a:spcPts val="600"/>
              </a:spcBef>
              <a:spcAft>
                <a:spcPts val="0"/>
              </a:spcAft>
              <a:buClr>
                <a:schemeClr val="dk1"/>
              </a:buClr>
              <a:buSzPts val="1800"/>
              <a:buChar char="•"/>
              <a:defRPr b="0"/>
            </a:lvl4pPr>
            <a:lvl5pPr marL="2286000" lvl="4" indent="-342900" algn="l">
              <a:lnSpc>
                <a:spcPct val="90000"/>
              </a:lnSpc>
              <a:spcBef>
                <a:spcPts val="500"/>
              </a:spcBef>
              <a:spcAft>
                <a:spcPts val="0"/>
              </a:spcAft>
              <a:buClr>
                <a:schemeClr val="dk1"/>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 name="Google Shape;36;p17"/>
          <p:cNvGrpSpPr/>
          <p:nvPr/>
        </p:nvGrpSpPr>
        <p:grpSpPr>
          <a:xfrm>
            <a:off x="1350818" y="6310542"/>
            <a:ext cx="9490363" cy="364666"/>
            <a:chOff x="1524001" y="6161744"/>
            <a:chExt cx="9490363" cy="364666"/>
          </a:xfrm>
        </p:grpSpPr>
        <p:pic>
          <p:nvPicPr>
            <p:cNvPr id="37" name="Google Shape;37;p17" descr="A close up of a sig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4001" y="6166410"/>
              <a:ext cx="1436727" cy="360000"/>
            </a:xfrm>
            <a:prstGeom prst="rect">
              <a:avLst/>
            </a:prstGeom>
            <a:noFill/>
            <a:ln>
              <a:noFill/>
            </a:ln>
          </p:spPr>
        </p:pic>
        <p:pic>
          <p:nvPicPr>
            <p:cNvPr id="38" name="Google Shape;38;p17" descr="A close up of a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10838" y="6166410"/>
              <a:ext cx="541837" cy="360000"/>
            </a:xfrm>
            <a:prstGeom prst="rect">
              <a:avLst/>
            </a:prstGeom>
            <a:noFill/>
            <a:ln>
              <a:noFill/>
            </a:ln>
          </p:spPr>
        </p:pic>
        <p:sp>
          <p:nvSpPr>
            <p:cNvPr id="39" name="Google Shape;39;p17"/>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u="sng">
                  <a:solidFill>
                    <a:srgbClr val="7F7F7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www.fns-cloud.eu</a:t>
              </a:r>
              <a:endParaRPr sz="850">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13073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6EF0-3ABC-D748-BD27-B7CA64118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9855A0-F067-1F49-963D-670236163C52}"/>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descr="A close up of a sign&#10;&#10;Description automatically generated">
            <a:extLst>
              <a:ext uri="{FF2B5EF4-FFF2-40B4-BE49-F238E27FC236}">
                <a16:creationId xmlns:a16="http://schemas.microsoft.com/office/drawing/2014/main" id="{B0C250D5-EDFA-6A4B-9A4A-7BF4202E3E67}"/>
              </a:ext>
            </a:extLst>
          </p:cNvPr>
          <p:cNvPicPr>
            <a:picLocks noChangeAspect="1"/>
          </p:cNvPicPr>
          <p:nvPr userDrawn="1"/>
        </p:nvPicPr>
        <p:blipFill>
          <a:blip r:embed="rId2"/>
          <a:stretch>
            <a:fillRect/>
          </a:stretch>
        </p:blipFill>
        <p:spPr>
          <a:xfrm>
            <a:off x="688717" y="377826"/>
            <a:ext cx="5575300" cy="1397000"/>
          </a:xfrm>
          <a:prstGeom prst="rect">
            <a:avLst/>
          </a:prstGeom>
        </p:spPr>
      </p:pic>
    </p:spTree>
    <p:extLst>
      <p:ext uri="{BB962C8B-B14F-4D97-AF65-F5344CB8AC3E}">
        <p14:creationId xmlns:p14="http://schemas.microsoft.com/office/powerpoint/2010/main" val="125072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4388-AD7E-D548-BE8B-E91F4EC670DA}"/>
              </a:ext>
            </a:extLst>
          </p:cNvPr>
          <p:cNvSpPr>
            <a:spLocks noGrp="1"/>
          </p:cNvSpPr>
          <p:nvPr>
            <p:ph type="title"/>
          </p:nvPr>
        </p:nvSpPr>
        <p:spPr/>
        <p:txBody>
          <a:bodyPr/>
          <a:lstStyle>
            <a:lvl1pPr>
              <a:defRPr b="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C2C194-1C0B-EE41-9172-5D46EC8999C0}"/>
              </a:ext>
            </a:extLst>
          </p:cNvPr>
          <p:cNvSpPr>
            <a:spLocks noGrp="1"/>
          </p:cNvSpPr>
          <p:nvPr>
            <p:ph idx="1"/>
          </p:nvPr>
        </p:nvSpPr>
        <p:spPr/>
        <p:txBody>
          <a:bodyPr/>
          <a:lstStyle>
            <a:lvl1pPr>
              <a:defRPr b="0"/>
            </a:lvl1pPr>
            <a:lvl2pPr>
              <a:defRPr b="0"/>
            </a:lvl2pPr>
            <a:lvl3pPr>
              <a:defRPr b="0"/>
            </a:lvl3pPr>
            <a:lvl4pPr>
              <a:defRPr b="1"/>
            </a:lvl4pPr>
            <a:lvl5pPr>
              <a:defRPr b="1"/>
            </a:lvl5pPr>
          </a:lstStyle>
          <a:p>
            <a:pPr lvl="0"/>
            <a:r>
              <a:rPr lang="en-US" dirty="0"/>
              <a:t>Click to edit Master text styles</a:t>
            </a:r>
          </a:p>
          <a:p>
            <a:pPr lvl="1"/>
            <a:r>
              <a:rPr lang="en-US" dirty="0"/>
              <a:t>Second level</a:t>
            </a:r>
          </a:p>
          <a:p>
            <a:pPr lvl="2"/>
            <a:r>
              <a:rPr lang="en-US" dirty="0"/>
              <a:t>Third level</a:t>
            </a:r>
          </a:p>
        </p:txBody>
      </p:sp>
      <p:grpSp>
        <p:nvGrpSpPr>
          <p:cNvPr id="11" name="Group 10">
            <a:extLst>
              <a:ext uri="{FF2B5EF4-FFF2-40B4-BE49-F238E27FC236}">
                <a16:creationId xmlns:a16="http://schemas.microsoft.com/office/drawing/2014/main" id="{4337B943-73D4-644F-812C-D70F4E0FD6EB}"/>
              </a:ext>
            </a:extLst>
          </p:cNvPr>
          <p:cNvGrpSpPr/>
          <p:nvPr userDrawn="1"/>
        </p:nvGrpSpPr>
        <p:grpSpPr>
          <a:xfrm>
            <a:off x="1350818" y="6315208"/>
            <a:ext cx="2128674" cy="360000"/>
            <a:chOff x="1524001" y="6166410"/>
            <a:chExt cx="2128674" cy="360000"/>
          </a:xfrm>
        </p:grpSpPr>
        <p:pic>
          <p:nvPicPr>
            <p:cNvPr id="12" name="Picture 11" descr="A close up of a sign&#10;&#10;Description automatically generated">
              <a:extLst>
                <a:ext uri="{FF2B5EF4-FFF2-40B4-BE49-F238E27FC236}">
                  <a16:creationId xmlns:a16="http://schemas.microsoft.com/office/drawing/2014/main" id="{07E80CB3-2B36-C949-A8AA-1CAAADC2D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09D95A7A-017C-6447-82E2-F6DE64F26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grpSp>
    </p:spTree>
    <p:extLst>
      <p:ext uri="{BB962C8B-B14F-4D97-AF65-F5344CB8AC3E}">
        <p14:creationId xmlns:p14="http://schemas.microsoft.com/office/powerpoint/2010/main" val="346978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ED35-FD31-2045-937C-D738665B3B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4A510D1-A9A7-E141-8523-5063F3C6C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a:extLst>
              <a:ext uri="{FF2B5EF4-FFF2-40B4-BE49-F238E27FC236}">
                <a16:creationId xmlns:a16="http://schemas.microsoft.com/office/drawing/2014/main" id="{80BD2779-5255-4940-ABF8-12265333CCC1}"/>
              </a:ext>
            </a:extLst>
          </p:cNvPr>
          <p:cNvGrpSpPr/>
          <p:nvPr userDrawn="1"/>
        </p:nvGrpSpPr>
        <p:grpSpPr>
          <a:xfrm>
            <a:off x="1350818" y="6310542"/>
            <a:ext cx="9490363" cy="364666"/>
            <a:chOff x="1524001" y="6161744"/>
            <a:chExt cx="9490363" cy="364666"/>
          </a:xfrm>
        </p:grpSpPr>
        <p:pic>
          <p:nvPicPr>
            <p:cNvPr id="8" name="Picture 7" descr="A close up of a sign&#10;&#10;Description automatically generated">
              <a:extLst>
                <a:ext uri="{FF2B5EF4-FFF2-40B4-BE49-F238E27FC236}">
                  <a16:creationId xmlns:a16="http://schemas.microsoft.com/office/drawing/2014/main" id="{B29ABB1F-7C57-2B47-B2F0-1864CDC6F1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9" name="Picture 8" descr="A close up of a sign&#10;&#10;Description automatically generated">
              <a:extLst>
                <a:ext uri="{FF2B5EF4-FFF2-40B4-BE49-F238E27FC236}">
                  <a16:creationId xmlns:a16="http://schemas.microsoft.com/office/drawing/2014/main" id="{D3B9509B-7640-C444-A2CA-8FBE900583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0" name="TextBox 9">
              <a:extLst>
                <a:ext uri="{FF2B5EF4-FFF2-40B4-BE49-F238E27FC236}">
                  <a16:creationId xmlns:a16="http://schemas.microsoft.com/office/drawing/2014/main" id="{10FD2829-1A12-E941-A6BA-A6034794C34A}"/>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121901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36F9-F371-DB40-B7C6-11C132D2E6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3C3E4E-8B94-C942-A1B9-79EF83DA7CD3}"/>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E0AA8F61-8BC4-C448-B573-04DAA67F4471}"/>
              </a:ext>
            </a:extLst>
          </p:cNvPr>
          <p:cNvSpPr>
            <a:spLocks noGrp="1"/>
          </p:cNvSpPr>
          <p:nvPr>
            <p:ph sz="half" idx="2"/>
          </p:nvPr>
        </p:nvSpPr>
        <p:spPr>
          <a:xfrm>
            <a:off x="6172200" y="1825625"/>
            <a:ext cx="5181600" cy="4351338"/>
          </a:xfrm>
        </p:spPr>
        <p:txBody>
          <a:bodyPr>
            <a:normAutofit/>
          </a:bodyPr>
          <a:lstStyle>
            <a:lvl1pPr>
              <a:defRPr sz="2000" b="0"/>
            </a:lvl1pPr>
            <a:lvl2pPr>
              <a:defRPr sz="1800" b="0"/>
            </a:lvl2pPr>
            <a:lvl3pPr>
              <a:defRPr sz="1600" b="0"/>
            </a:lvl3pPr>
            <a:lvl4pPr>
              <a:defRPr b="0"/>
            </a:lvl4pPr>
            <a:lvl5pPr>
              <a:defRPr b="0"/>
            </a:lvl5pPr>
          </a:lstStyle>
          <a:p>
            <a:pPr lvl="0"/>
            <a:r>
              <a:rPr lang="en-US"/>
              <a:t>Click to edit Master text styles</a:t>
            </a:r>
          </a:p>
          <a:p>
            <a:pPr lvl="1"/>
            <a:r>
              <a:rPr lang="en-US"/>
              <a:t>Second level</a:t>
            </a:r>
          </a:p>
          <a:p>
            <a:pPr lvl="2"/>
            <a:r>
              <a:rPr lang="en-US"/>
              <a:t>Third level</a:t>
            </a:r>
          </a:p>
        </p:txBody>
      </p:sp>
      <p:grpSp>
        <p:nvGrpSpPr>
          <p:cNvPr id="8" name="Group 7">
            <a:extLst>
              <a:ext uri="{FF2B5EF4-FFF2-40B4-BE49-F238E27FC236}">
                <a16:creationId xmlns:a16="http://schemas.microsoft.com/office/drawing/2014/main" id="{F70D92B0-1F26-D54B-BACB-E948D7BBBBBB}"/>
              </a:ext>
            </a:extLst>
          </p:cNvPr>
          <p:cNvGrpSpPr/>
          <p:nvPr userDrawn="1"/>
        </p:nvGrpSpPr>
        <p:grpSpPr>
          <a:xfrm>
            <a:off x="1350818" y="6310542"/>
            <a:ext cx="9490363" cy="364666"/>
            <a:chOff x="1524001" y="6161744"/>
            <a:chExt cx="9490363" cy="364666"/>
          </a:xfrm>
        </p:grpSpPr>
        <p:pic>
          <p:nvPicPr>
            <p:cNvPr id="9" name="Picture 8" descr="A close up of a sign&#10;&#10;Description automatically generated">
              <a:extLst>
                <a:ext uri="{FF2B5EF4-FFF2-40B4-BE49-F238E27FC236}">
                  <a16:creationId xmlns:a16="http://schemas.microsoft.com/office/drawing/2014/main" id="{2430D86F-36CD-444A-91B4-DFD4A9E80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10" name="Picture 9" descr="A close up of a sign&#10;&#10;Description automatically generated">
              <a:extLst>
                <a:ext uri="{FF2B5EF4-FFF2-40B4-BE49-F238E27FC236}">
                  <a16:creationId xmlns:a16="http://schemas.microsoft.com/office/drawing/2014/main" id="{A8A4A507-C26B-1A44-97B3-5B3F973FDD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1" name="TextBox 10">
              <a:extLst>
                <a:ext uri="{FF2B5EF4-FFF2-40B4-BE49-F238E27FC236}">
                  <a16:creationId xmlns:a16="http://schemas.microsoft.com/office/drawing/2014/main" id="{10F7DFE9-FBBE-B742-9788-979DE5E61A9B}"/>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150790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3E47-2C4E-1E43-91E5-0BAFAB597FED}"/>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C3512AC-F318-2844-9D8D-9846E9EB918B}"/>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25573-E122-D540-B3D7-C2646A0ABAD7}"/>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1458A507-0B9D-F449-B63D-84A676599D2D}"/>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A5D93-B187-F340-8065-1C9FBC640C11}"/>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grpSp>
        <p:nvGrpSpPr>
          <p:cNvPr id="10" name="Group 9">
            <a:extLst>
              <a:ext uri="{FF2B5EF4-FFF2-40B4-BE49-F238E27FC236}">
                <a16:creationId xmlns:a16="http://schemas.microsoft.com/office/drawing/2014/main" id="{6924B5B8-DD33-2241-A176-B3FF1549AAC3}"/>
              </a:ext>
            </a:extLst>
          </p:cNvPr>
          <p:cNvGrpSpPr/>
          <p:nvPr userDrawn="1"/>
        </p:nvGrpSpPr>
        <p:grpSpPr>
          <a:xfrm>
            <a:off x="1350818" y="6310542"/>
            <a:ext cx="9490363" cy="364666"/>
            <a:chOff x="1524001" y="6161744"/>
            <a:chExt cx="9490363" cy="364666"/>
          </a:xfrm>
        </p:grpSpPr>
        <p:pic>
          <p:nvPicPr>
            <p:cNvPr id="11" name="Picture 10" descr="A close up of a sign&#10;&#10;Description automatically generated">
              <a:extLst>
                <a:ext uri="{FF2B5EF4-FFF2-40B4-BE49-F238E27FC236}">
                  <a16:creationId xmlns:a16="http://schemas.microsoft.com/office/drawing/2014/main" id="{2423B936-8128-A34C-92EA-521AA7BD8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12" name="Picture 11" descr="A close up of a sign&#10;&#10;Description automatically generated">
              <a:extLst>
                <a:ext uri="{FF2B5EF4-FFF2-40B4-BE49-F238E27FC236}">
                  <a16:creationId xmlns:a16="http://schemas.microsoft.com/office/drawing/2014/main" id="{D499F42F-C0F0-864F-9713-51A24680A8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3" name="TextBox 12">
              <a:extLst>
                <a:ext uri="{FF2B5EF4-FFF2-40B4-BE49-F238E27FC236}">
                  <a16:creationId xmlns:a16="http://schemas.microsoft.com/office/drawing/2014/main" id="{8185CF6B-D156-254F-8617-5A99B15A0D42}"/>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266581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2D66-6FBF-E14F-83C8-905C0A2F896C}"/>
              </a:ext>
            </a:extLst>
          </p:cNvPr>
          <p:cNvSpPr>
            <a:spLocks noGrp="1"/>
          </p:cNvSpPr>
          <p:nvPr>
            <p:ph type="title"/>
          </p:nvPr>
        </p:nvSpPr>
        <p:spPr/>
        <p:txBody>
          <a:bodyPr/>
          <a:lstStyle/>
          <a:p>
            <a:r>
              <a:rPr lang="en-US"/>
              <a:t>Click to edit Master title style</a:t>
            </a:r>
            <a:endParaRPr lang="en-GB" dirty="0"/>
          </a:p>
        </p:txBody>
      </p:sp>
      <p:grpSp>
        <p:nvGrpSpPr>
          <p:cNvPr id="6" name="Group 5">
            <a:extLst>
              <a:ext uri="{FF2B5EF4-FFF2-40B4-BE49-F238E27FC236}">
                <a16:creationId xmlns:a16="http://schemas.microsoft.com/office/drawing/2014/main" id="{14704238-6AA5-2341-A696-3B6FD4E4815C}"/>
              </a:ext>
            </a:extLst>
          </p:cNvPr>
          <p:cNvGrpSpPr/>
          <p:nvPr userDrawn="1"/>
        </p:nvGrpSpPr>
        <p:grpSpPr>
          <a:xfrm>
            <a:off x="1350818" y="6310542"/>
            <a:ext cx="9490363" cy="364666"/>
            <a:chOff x="1524001" y="6161744"/>
            <a:chExt cx="9490363" cy="364666"/>
          </a:xfrm>
        </p:grpSpPr>
        <p:pic>
          <p:nvPicPr>
            <p:cNvPr id="7" name="Picture 6" descr="A close up of a sign&#10;&#10;Description automatically generated">
              <a:extLst>
                <a:ext uri="{FF2B5EF4-FFF2-40B4-BE49-F238E27FC236}">
                  <a16:creationId xmlns:a16="http://schemas.microsoft.com/office/drawing/2014/main" id="{66CB8E99-2358-9A4F-8282-AB8983C337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8" name="Picture 7" descr="A close up of a sign&#10;&#10;Description automatically generated">
              <a:extLst>
                <a:ext uri="{FF2B5EF4-FFF2-40B4-BE49-F238E27FC236}">
                  <a16:creationId xmlns:a16="http://schemas.microsoft.com/office/drawing/2014/main" id="{E6D790FF-6822-1740-9BFD-07FAB2AD54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9" name="TextBox 8">
              <a:extLst>
                <a:ext uri="{FF2B5EF4-FFF2-40B4-BE49-F238E27FC236}">
                  <a16:creationId xmlns:a16="http://schemas.microsoft.com/office/drawing/2014/main" id="{69D5707D-3C7F-0240-96AE-299B9A70A897}"/>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711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EC44BF-AFE9-1A4F-9E9A-13BF1BE548B6}"/>
              </a:ext>
            </a:extLst>
          </p:cNvPr>
          <p:cNvGrpSpPr/>
          <p:nvPr userDrawn="1"/>
        </p:nvGrpSpPr>
        <p:grpSpPr>
          <a:xfrm>
            <a:off x="1350818" y="6310542"/>
            <a:ext cx="9490363" cy="364666"/>
            <a:chOff x="1524001" y="6161744"/>
            <a:chExt cx="9490363" cy="364666"/>
          </a:xfrm>
        </p:grpSpPr>
        <p:pic>
          <p:nvPicPr>
            <p:cNvPr id="6" name="Picture 5" descr="A close up of a sign&#10;&#10;Description automatically generated">
              <a:extLst>
                <a:ext uri="{FF2B5EF4-FFF2-40B4-BE49-F238E27FC236}">
                  <a16:creationId xmlns:a16="http://schemas.microsoft.com/office/drawing/2014/main" id="{63C5C06C-BF69-7140-8EFC-E7E93CE3E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7" name="Picture 6" descr="A close up of a sign&#10;&#10;Description automatically generated">
              <a:extLst>
                <a:ext uri="{FF2B5EF4-FFF2-40B4-BE49-F238E27FC236}">
                  <a16:creationId xmlns:a16="http://schemas.microsoft.com/office/drawing/2014/main" id="{0D95EBE5-F980-7243-8B54-9DF57DEED1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8" name="TextBox 7">
              <a:extLst>
                <a:ext uri="{FF2B5EF4-FFF2-40B4-BE49-F238E27FC236}">
                  <a16:creationId xmlns:a16="http://schemas.microsoft.com/office/drawing/2014/main" id="{0A21992B-3092-7248-A6A1-A45A7131A006}"/>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324322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26DB-6CD6-CF4D-9985-9883070AE5A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1DF706-AAD6-104F-8ECE-9755E0603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080F8F00-5124-1C4F-AD05-5E7CACAA9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87BDCEFF-C082-7D4C-A736-77F8CC1C0D76}"/>
              </a:ext>
            </a:extLst>
          </p:cNvPr>
          <p:cNvGrpSpPr/>
          <p:nvPr userDrawn="1"/>
        </p:nvGrpSpPr>
        <p:grpSpPr>
          <a:xfrm>
            <a:off x="1350818" y="6310542"/>
            <a:ext cx="9490363" cy="364666"/>
            <a:chOff x="1524001" y="6161744"/>
            <a:chExt cx="9490363" cy="364666"/>
          </a:xfrm>
        </p:grpSpPr>
        <p:pic>
          <p:nvPicPr>
            <p:cNvPr id="9" name="Picture 8" descr="A close up of a sign&#10;&#10;Description automatically generated">
              <a:extLst>
                <a:ext uri="{FF2B5EF4-FFF2-40B4-BE49-F238E27FC236}">
                  <a16:creationId xmlns:a16="http://schemas.microsoft.com/office/drawing/2014/main" id="{00826468-7B38-DF4E-8C05-8DDAC6DB06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10" name="Picture 9" descr="A close up of a sign&#10;&#10;Description automatically generated">
              <a:extLst>
                <a:ext uri="{FF2B5EF4-FFF2-40B4-BE49-F238E27FC236}">
                  <a16:creationId xmlns:a16="http://schemas.microsoft.com/office/drawing/2014/main" id="{5DD3C976-C85C-7647-8709-BE32DE4E2C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1" name="TextBox 10">
              <a:extLst>
                <a:ext uri="{FF2B5EF4-FFF2-40B4-BE49-F238E27FC236}">
                  <a16:creationId xmlns:a16="http://schemas.microsoft.com/office/drawing/2014/main" id="{92A82EE3-6BA5-C147-B12F-4C50B97E5E6F}"/>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4"/>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368350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http://www.fns-cloud.eu/"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hyperlink" Target="http://www.fns-cloud.eu/" TargetMode="Externa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BC5D3-337A-054B-BB7D-622D7EC12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548113-9E49-9A4A-81F4-B87F925E9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grpSp>
        <p:nvGrpSpPr>
          <p:cNvPr id="7" name="Group 6">
            <a:extLst>
              <a:ext uri="{FF2B5EF4-FFF2-40B4-BE49-F238E27FC236}">
                <a16:creationId xmlns:a16="http://schemas.microsoft.com/office/drawing/2014/main" id="{D2925C17-4559-674F-BFC6-D4822CAB3835}"/>
              </a:ext>
            </a:extLst>
          </p:cNvPr>
          <p:cNvGrpSpPr/>
          <p:nvPr userDrawn="1"/>
        </p:nvGrpSpPr>
        <p:grpSpPr>
          <a:xfrm>
            <a:off x="1350818" y="6310542"/>
            <a:ext cx="9490363" cy="364666"/>
            <a:chOff x="1524001" y="6161744"/>
            <a:chExt cx="9490363" cy="364666"/>
          </a:xfrm>
        </p:grpSpPr>
        <p:pic>
          <p:nvPicPr>
            <p:cNvPr id="8" name="Picture 7" descr="A close up of a sign&#10;&#10;Description automatically generated">
              <a:extLst>
                <a:ext uri="{FF2B5EF4-FFF2-40B4-BE49-F238E27FC236}">
                  <a16:creationId xmlns:a16="http://schemas.microsoft.com/office/drawing/2014/main" id="{89291012-2FA4-8A4A-AE04-8D1C936EE889}"/>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524001" y="6166410"/>
              <a:ext cx="1436727" cy="360000"/>
            </a:xfrm>
            <a:prstGeom prst="rect">
              <a:avLst/>
            </a:prstGeom>
          </p:spPr>
        </p:pic>
        <p:pic>
          <p:nvPicPr>
            <p:cNvPr id="9" name="Picture 8" descr="A close up of a sign&#10;&#10;Description automatically generated">
              <a:extLst>
                <a:ext uri="{FF2B5EF4-FFF2-40B4-BE49-F238E27FC236}">
                  <a16:creationId xmlns:a16="http://schemas.microsoft.com/office/drawing/2014/main" id="{2CA151C2-0858-2C4C-9601-8D2499014203}"/>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110838" y="6166410"/>
              <a:ext cx="541837" cy="360000"/>
            </a:xfrm>
            <a:prstGeom prst="rect">
              <a:avLst/>
            </a:prstGeom>
          </p:spPr>
        </p:pic>
        <p:sp>
          <p:nvSpPr>
            <p:cNvPr id="10" name="TextBox 9">
              <a:extLst>
                <a:ext uri="{FF2B5EF4-FFF2-40B4-BE49-F238E27FC236}">
                  <a16:creationId xmlns:a16="http://schemas.microsoft.com/office/drawing/2014/main" id="{7F0F696C-01BB-3441-93AB-F7F750F3B15D}"/>
                </a:ext>
              </a:extLst>
            </p:cNvPr>
            <p:cNvSpPr txBox="1"/>
            <p:nvPr userDrawn="1"/>
          </p:nvSpPr>
          <p:spPr>
            <a:xfrm>
              <a:off x="3802785" y="6161744"/>
              <a:ext cx="7211579" cy="3539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50" dirty="0">
                  <a:solidFill>
                    <a:schemeClr val="bg2">
                      <a:lumMod val="50000"/>
                    </a:schemeClr>
                  </a:solidFill>
                </a:rPr>
                <a:t>Food Nutrition Security Cloud (FNS-Cloud) has received funding from the European Union’s Horizon 2020 Research and Innovation programme (H2020-EU.3.2.2.3. – A sustainable and competitive agri-food industry) under Grant Agreement No. 863059 – </a:t>
              </a:r>
              <a:r>
                <a:rPr lang="en-GB" sz="850" dirty="0">
                  <a:solidFill>
                    <a:schemeClr val="bg2">
                      <a:lumMod val="50000"/>
                    </a:schemeClr>
                  </a:solidFill>
                  <a:hlinkClick r:id="rId21"/>
                </a:rPr>
                <a:t>www.fns-cloud.eu</a:t>
              </a:r>
              <a:endParaRPr lang="en-GB" sz="850" dirty="0">
                <a:solidFill>
                  <a:schemeClr val="bg2">
                    <a:lumMod val="50000"/>
                  </a:schemeClr>
                </a:solidFill>
              </a:endParaRPr>
            </a:p>
          </p:txBody>
        </p:sp>
      </p:grpSp>
    </p:spTree>
    <p:extLst>
      <p:ext uri="{BB962C8B-B14F-4D97-AF65-F5344CB8AC3E}">
        <p14:creationId xmlns:p14="http://schemas.microsoft.com/office/powerpoint/2010/main" val="1719909310"/>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5" r:id="rId13"/>
    <p:sldLayoutId id="2147483676" r:id="rId14"/>
    <p:sldLayoutId id="2147483677" r:id="rId15"/>
    <p:sldLayoutId id="2147483678" r:id="rId16"/>
    <p:sldLayoutId id="2147483679"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4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14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3"/>
          <p:cNvGrpSpPr/>
          <p:nvPr/>
        </p:nvGrpSpPr>
        <p:grpSpPr>
          <a:xfrm>
            <a:off x="1350818" y="6310542"/>
            <a:ext cx="9490363" cy="364666"/>
            <a:chOff x="1524001" y="6161744"/>
            <a:chExt cx="9490363" cy="364666"/>
          </a:xfrm>
        </p:grpSpPr>
        <p:pic>
          <p:nvPicPr>
            <p:cNvPr id="13" name="Google Shape;13;p13" descr="A close up of a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24001" y="6166410"/>
              <a:ext cx="1436727" cy="360000"/>
            </a:xfrm>
            <a:prstGeom prst="rect">
              <a:avLst/>
            </a:prstGeom>
            <a:noFill/>
            <a:ln>
              <a:noFill/>
            </a:ln>
          </p:spPr>
        </p:pic>
        <p:pic>
          <p:nvPicPr>
            <p:cNvPr id="14" name="Google Shape;14;p13" descr="A close up of a sig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10838" y="6166410"/>
              <a:ext cx="541837" cy="360000"/>
            </a:xfrm>
            <a:prstGeom prst="rect">
              <a:avLst/>
            </a:prstGeom>
            <a:noFill/>
            <a:ln>
              <a:noFill/>
            </a:ln>
          </p:spPr>
        </p:pic>
        <p:sp>
          <p:nvSpPr>
            <p:cNvPr id="15" name="Google Shape;15;p13"/>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rgbClr val="7F7F7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www.fns-cloud.eu</a:t>
              </a:r>
              <a:r>
                <a:rPr lang="en-GB" sz="850" b="0" i="0" u="none" strike="noStrike" cap="none">
                  <a:solidFill>
                    <a:srgbClr val="7F7F7F"/>
                  </a:solidFill>
                  <a:latin typeface="Calibri"/>
                  <a:ea typeface="Calibri"/>
                  <a:cs typeface="Calibri"/>
                  <a:sym typeface="Calibri"/>
                </a:rPr>
                <a:t> – </a:t>
              </a:r>
              <a:r>
                <a:rPr lang="en-GB" sz="850" b="1" i="0" u="none" strike="noStrike" cap="none">
                  <a:solidFill>
                    <a:srgbClr val="FF0000"/>
                  </a:solidFill>
                  <a:latin typeface="Calibri"/>
                  <a:ea typeface="Calibri"/>
                  <a:cs typeface="Calibri"/>
                  <a:sym typeface="Calibri"/>
                </a:rPr>
                <a:t>P1 Review Meeting</a:t>
              </a:r>
              <a:endParaRPr/>
            </a:p>
          </p:txBody>
        </p:sp>
      </p:grpSp>
    </p:spTree>
    <p:extLst>
      <p:ext uri="{BB962C8B-B14F-4D97-AF65-F5344CB8AC3E}">
        <p14:creationId xmlns:p14="http://schemas.microsoft.com/office/powerpoint/2010/main" val="2198505505"/>
      </p:ext>
    </p:extLst>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1524000" y="2049463"/>
            <a:ext cx="9144000" cy="2387600"/>
          </a:xfrm>
        </p:spPr>
        <p:txBody>
          <a:bodyPr>
            <a:normAutofit fontScale="90000"/>
          </a:bodyPr>
          <a:lstStyle/>
          <a:p>
            <a:r>
              <a:rPr lang="en-GB" dirty="0"/>
              <a:t>Multiple disciplinary working for a shared goal – education, community and patience</a:t>
            </a:r>
          </a:p>
        </p:txBody>
      </p:sp>
      <p:sp>
        <p:nvSpPr>
          <p:cNvPr id="99" name="Google Shape;99;p1"/>
          <p:cNvSpPr txBox="1">
            <a:spLocks noGrp="1"/>
          </p:cNvSpPr>
          <p:nvPr>
            <p:ph type="subTitle" idx="1"/>
          </p:nvPr>
        </p:nvSpPr>
        <p:spPr>
          <a:xfrm>
            <a:off x="1524000" y="4529138"/>
            <a:ext cx="9144000" cy="1655762"/>
          </a:xfrm>
        </p:spPr>
        <p:txBody>
          <a:bodyPr/>
          <a:lstStyle/>
          <a:p>
            <a:pPr lvl="0"/>
            <a:r>
              <a:rPr lang="en-GB" dirty="0"/>
              <a:t>Lead: UWTSD, </a:t>
            </a:r>
            <a:r>
              <a:rPr lang="en-GB" dirty="0" err="1"/>
              <a:t>EuroFIR</a:t>
            </a:r>
            <a:r>
              <a:rPr lang="en-GB" dirty="0"/>
              <a:t>, IFA</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BD48B45-BC1E-0D4A-9307-8F1AB147675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5195" t="23387" r="5195"/>
          <a:stretch/>
        </p:blipFill>
        <p:spPr>
          <a:xfrm>
            <a:off x="5423951" y="1837076"/>
            <a:ext cx="6158449" cy="1889184"/>
          </a:xfrm>
          <a:prstGeom prst="rect">
            <a:avLst/>
          </a:prstGeom>
        </p:spPr>
      </p:pic>
      <p:sp>
        <p:nvSpPr>
          <p:cNvPr id="7" name="TextBox 6">
            <a:extLst>
              <a:ext uri="{FF2B5EF4-FFF2-40B4-BE49-F238E27FC236}">
                <a16:creationId xmlns:a16="http://schemas.microsoft.com/office/drawing/2014/main" id="{A6DDF512-782D-7348-8B10-E22E45E9DBA4}"/>
              </a:ext>
            </a:extLst>
          </p:cNvPr>
          <p:cNvSpPr txBox="1"/>
          <p:nvPr/>
        </p:nvSpPr>
        <p:spPr>
          <a:xfrm flipH="1">
            <a:off x="206903" y="4076331"/>
            <a:ext cx="5777449" cy="2043060"/>
          </a:xfrm>
          <a:prstGeom prst="rect">
            <a:avLst/>
          </a:prstGeom>
          <a:noFill/>
        </p:spPr>
        <p:txBody>
          <a:bodyPr wrap="square" rtlCol="0">
            <a:spAutoFit/>
          </a:bodyPr>
          <a:lstStyle/>
          <a:p>
            <a:pPr>
              <a:lnSpc>
                <a:spcPct val="150000"/>
              </a:lnSpc>
            </a:pPr>
            <a:r>
              <a:rPr lang="en-GB" sz="1400" b="1" dirty="0">
                <a:solidFill>
                  <a:schemeClr val="accent2"/>
                </a:solidFill>
              </a:rPr>
              <a:t>Existing data, use cases to develop …</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Food traceability &amp; metrology search engine (milk, olive oil, fish) (ENEA, IT)</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Food labelling data and reformulation tools (branded foods </a:t>
            </a:r>
            <a:r>
              <a:rPr lang="en-GB" sz="1200" dirty="0" err="1">
                <a:solidFill>
                  <a:schemeClr val="tx2">
                    <a:lumMod val="75000"/>
                    <a:lumOff val="25000"/>
                  </a:schemeClr>
                </a:solidFill>
              </a:rPr>
              <a:t>db</a:t>
            </a:r>
            <a:r>
              <a:rPr lang="en-GB" sz="1200" dirty="0">
                <a:solidFill>
                  <a:schemeClr val="tx2">
                    <a:lumMod val="75000"/>
                    <a:lumOff val="25000"/>
                  </a:schemeClr>
                </a:solidFill>
              </a:rPr>
              <a:t>) (NUTRIS, SI)</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Total diet studies risk assessment (consumers, professionals) (RIVM, NL)</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Food intake, consumer behaviour &amp; lifestyle (mapping tool, merging strategies, data quality and usability assessment) (UCD, IE)</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Lifestyle and NCDs cohort data (type 2 diabetes risk) (HUA, GR)</a:t>
            </a:r>
          </a:p>
        </p:txBody>
      </p:sp>
      <p:sp>
        <p:nvSpPr>
          <p:cNvPr id="8" name="TextBox 7">
            <a:extLst>
              <a:ext uri="{FF2B5EF4-FFF2-40B4-BE49-F238E27FC236}">
                <a16:creationId xmlns:a16="http://schemas.microsoft.com/office/drawing/2014/main" id="{18580F60-4B5E-5644-A63F-987A7DC138A9}"/>
              </a:ext>
            </a:extLst>
          </p:cNvPr>
          <p:cNvSpPr txBox="1"/>
          <p:nvPr/>
        </p:nvSpPr>
        <p:spPr>
          <a:xfrm flipH="1">
            <a:off x="457902" y="793672"/>
            <a:ext cx="8533698" cy="700063"/>
          </a:xfrm>
          <a:prstGeom prst="rect">
            <a:avLst/>
          </a:prstGeom>
          <a:noFill/>
        </p:spPr>
        <p:txBody>
          <a:bodyPr wrap="square" rtlCol="0">
            <a:spAutoFit/>
          </a:bodyPr>
          <a:lstStyle/>
          <a:p>
            <a:pPr>
              <a:lnSpc>
                <a:spcPct val="150000"/>
              </a:lnSpc>
            </a:pPr>
            <a:r>
              <a:rPr lang="en-US" sz="3000" b="1" spc="300" dirty="0">
                <a:solidFill>
                  <a:schemeClr val="accent3"/>
                </a:solidFill>
                <a:latin typeface="+mj-lt"/>
              </a:rPr>
              <a:t>FNS-Cloud Use Cases &amp; Field Trials</a:t>
            </a:r>
          </a:p>
        </p:txBody>
      </p:sp>
      <p:sp>
        <p:nvSpPr>
          <p:cNvPr id="9" name="TextBox 8">
            <a:extLst>
              <a:ext uri="{FF2B5EF4-FFF2-40B4-BE49-F238E27FC236}">
                <a16:creationId xmlns:a16="http://schemas.microsoft.com/office/drawing/2014/main" id="{CF75A734-8462-D04A-B072-F5B6C79398C6}"/>
              </a:ext>
            </a:extLst>
          </p:cNvPr>
          <p:cNvSpPr txBox="1"/>
          <p:nvPr/>
        </p:nvSpPr>
        <p:spPr>
          <a:xfrm flipH="1">
            <a:off x="5984351" y="4076332"/>
            <a:ext cx="5887278" cy="2043060"/>
          </a:xfrm>
          <a:prstGeom prst="rect">
            <a:avLst/>
          </a:prstGeom>
          <a:noFill/>
        </p:spPr>
        <p:txBody>
          <a:bodyPr wrap="square" rtlCol="0">
            <a:spAutoFit/>
          </a:bodyPr>
          <a:lstStyle/>
          <a:p>
            <a:pPr>
              <a:lnSpc>
                <a:spcPct val="150000"/>
              </a:lnSpc>
            </a:pPr>
            <a:r>
              <a:rPr lang="en-GB" sz="1400" b="1" dirty="0">
                <a:solidFill>
                  <a:schemeClr val="accent2"/>
                </a:solidFill>
              </a:rPr>
              <a:t>Emerging or no data, field trials to fill gaps …</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Novel dietary intake and behaviour tools (24 h recall ethnic groups) (UCD, IE)</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Novel dietary intake and behaviour tools (</a:t>
            </a:r>
            <a:r>
              <a:rPr lang="en-GB" sz="1200" dirty="0" err="1">
                <a:solidFill>
                  <a:schemeClr val="tx2">
                    <a:lumMod val="75000"/>
                    <a:lumOff val="25000"/>
                  </a:schemeClr>
                </a:solidFill>
              </a:rPr>
              <a:t>eNutri</a:t>
            </a:r>
            <a:r>
              <a:rPr lang="en-GB" sz="1200" dirty="0">
                <a:solidFill>
                  <a:schemeClr val="tx2">
                    <a:lumMod val="75000"/>
                    <a:lumOff val="25000"/>
                  </a:schemeClr>
                </a:solidFill>
              </a:rPr>
              <a:t> FFQ, elderly) (</a:t>
            </a:r>
            <a:r>
              <a:rPr lang="en-GB" sz="1200" dirty="0" err="1">
                <a:solidFill>
                  <a:schemeClr val="tx2">
                    <a:lumMod val="75000"/>
                    <a:lumOff val="25000"/>
                  </a:schemeClr>
                </a:solidFill>
              </a:rPr>
              <a:t>UoR</a:t>
            </a:r>
            <a:r>
              <a:rPr lang="en-GB" sz="1200" dirty="0">
                <a:solidFill>
                  <a:schemeClr val="tx2">
                    <a:lumMod val="75000"/>
                    <a:lumOff val="25000"/>
                  </a:schemeClr>
                </a:solidFill>
              </a:rPr>
              <a:t>, UK)</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Family meal planning (</a:t>
            </a:r>
            <a:r>
              <a:rPr lang="en-GB" sz="1200" dirty="0" err="1">
                <a:solidFill>
                  <a:schemeClr val="tx2">
                    <a:lumMod val="75000"/>
                    <a:lumOff val="25000"/>
                  </a:schemeClr>
                </a:solidFill>
              </a:rPr>
              <a:t>Lifely</a:t>
            </a:r>
            <a:r>
              <a:rPr lang="en-GB" sz="1200" dirty="0">
                <a:solidFill>
                  <a:schemeClr val="tx2">
                    <a:lumMod val="75000"/>
                    <a:lumOff val="25000"/>
                  </a:schemeClr>
                </a:solidFill>
              </a:rPr>
              <a:t>, IT)</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Healthy diets for healthy microbiome (QIB, UK)</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Alert classification system for food-diet-drug interactions (IMDEA, ES)</a:t>
            </a:r>
          </a:p>
          <a:p>
            <a:pPr marL="171450" indent="-171450">
              <a:lnSpc>
                <a:spcPct val="150000"/>
              </a:lnSpc>
              <a:buFont typeface="Arial" panose="020B0604020202020204" pitchFamily="34" charset="0"/>
              <a:buChar char="•"/>
            </a:pPr>
            <a:endParaRPr lang="en-GB" sz="1200" dirty="0">
              <a:solidFill>
                <a:schemeClr val="tx2">
                  <a:lumMod val="75000"/>
                  <a:lumOff val="25000"/>
                </a:schemeClr>
              </a:solidFill>
            </a:endParaRPr>
          </a:p>
        </p:txBody>
      </p:sp>
    </p:spTree>
    <p:extLst>
      <p:ext uri="{BB962C8B-B14F-4D97-AF65-F5344CB8AC3E}">
        <p14:creationId xmlns:p14="http://schemas.microsoft.com/office/powerpoint/2010/main" val="304542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mammal, domestic cat, cat, staring&#10;&#10;Description automatically generated">
            <a:extLst>
              <a:ext uri="{FF2B5EF4-FFF2-40B4-BE49-F238E27FC236}">
                <a16:creationId xmlns:a16="http://schemas.microsoft.com/office/drawing/2014/main" id="{A3935C45-278D-424E-ACB2-1F79E257A42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94770" y="624923"/>
            <a:ext cx="4367134" cy="2804077"/>
          </a:xfrm>
        </p:spPr>
      </p:pic>
      <p:sp>
        <p:nvSpPr>
          <p:cNvPr id="7" name="TextBox 6">
            <a:extLst>
              <a:ext uri="{FF2B5EF4-FFF2-40B4-BE49-F238E27FC236}">
                <a16:creationId xmlns:a16="http://schemas.microsoft.com/office/drawing/2014/main" id="{F7708E60-8E50-124D-B645-3FF97153F2BA}"/>
              </a:ext>
            </a:extLst>
          </p:cNvPr>
          <p:cNvSpPr txBox="1"/>
          <p:nvPr/>
        </p:nvSpPr>
        <p:spPr>
          <a:xfrm flipH="1">
            <a:off x="894770" y="4489988"/>
            <a:ext cx="10739194" cy="1212063"/>
          </a:xfrm>
          <a:prstGeom prst="rect">
            <a:avLst/>
          </a:prstGeom>
          <a:noFill/>
        </p:spPr>
        <p:txBody>
          <a:bodyPr wrap="square" rtlCol="0">
            <a:spAutoFit/>
          </a:bodyPr>
          <a:lstStyle/>
          <a:p>
            <a:pPr>
              <a:lnSpc>
                <a:spcPct val="150000"/>
              </a:lnSpc>
            </a:pPr>
            <a:r>
              <a:rPr lang="en-GB" sz="1400" b="1" dirty="0">
                <a:solidFill>
                  <a:schemeClr val="accent2"/>
                </a:solidFill>
              </a:rPr>
              <a:t>Bringing use cases and field trial data, knowledge, tools, and services together to answer research questions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Agri-food data and tools (DEM01) – traceability, metrology, labelling, (re)formulation, and </a:t>
            </a:r>
            <a:r>
              <a:rPr lang="en-GB" sz="1200" dirty="0" err="1">
                <a:solidFill>
                  <a:schemeClr val="tx2">
                    <a:lumMod val="75000"/>
                    <a:lumOff val="25000"/>
                  </a:schemeClr>
                </a:solidFill>
              </a:rPr>
              <a:t>benefit:risk</a:t>
            </a:r>
            <a:endParaRPr lang="en-GB" sz="1200" dirty="0">
              <a:solidFill>
                <a:schemeClr val="tx2">
                  <a:lumMod val="75000"/>
                  <a:lumOff val="25000"/>
                </a:schemeClr>
              </a:solidFill>
            </a:endParaRP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Nutrition &amp; Lifestyle (DEM02) – intake, behaviour, purchase, preparation, consumption, and composition</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Non-communicable diseases and microbiome (DEM03) – healthy diets, healthy microbiome, risk for T2D, food-drug interactions</a:t>
            </a:r>
          </a:p>
        </p:txBody>
      </p:sp>
      <p:sp>
        <p:nvSpPr>
          <p:cNvPr id="9" name="TextBox 8">
            <a:extLst>
              <a:ext uri="{FF2B5EF4-FFF2-40B4-BE49-F238E27FC236}">
                <a16:creationId xmlns:a16="http://schemas.microsoft.com/office/drawing/2014/main" id="{18977472-299B-D149-9840-49FF009C2447}"/>
              </a:ext>
            </a:extLst>
          </p:cNvPr>
          <p:cNvSpPr txBox="1"/>
          <p:nvPr/>
        </p:nvSpPr>
        <p:spPr>
          <a:xfrm flipH="1">
            <a:off x="5856514" y="2799769"/>
            <a:ext cx="5777450" cy="700063"/>
          </a:xfrm>
          <a:prstGeom prst="rect">
            <a:avLst/>
          </a:prstGeom>
          <a:noFill/>
        </p:spPr>
        <p:txBody>
          <a:bodyPr wrap="square" rtlCol="0">
            <a:spAutoFit/>
          </a:bodyPr>
          <a:lstStyle/>
          <a:p>
            <a:pPr>
              <a:lnSpc>
                <a:spcPct val="150000"/>
              </a:lnSpc>
            </a:pPr>
            <a:r>
              <a:rPr lang="en-US" sz="3000" b="1" spc="300" dirty="0">
                <a:solidFill>
                  <a:schemeClr val="accent3"/>
                </a:solidFill>
                <a:latin typeface="+mj-lt"/>
              </a:rPr>
              <a:t>FNS-Cloud Demonstrators</a:t>
            </a:r>
          </a:p>
        </p:txBody>
      </p:sp>
    </p:spTree>
    <p:extLst>
      <p:ext uri="{BB962C8B-B14F-4D97-AF65-F5344CB8AC3E}">
        <p14:creationId xmlns:p14="http://schemas.microsoft.com/office/powerpoint/2010/main" val="359392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952505" y="3622948"/>
            <a:ext cx="3908322" cy="646331"/>
            <a:chOff x="7635172" y="4751602"/>
            <a:chExt cx="3845666" cy="646331"/>
          </a:xfrm>
        </p:grpSpPr>
        <p:sp>
          <p:nvSpPr>
            <p:cNvPr id="24" name="TextBox 23"/>
            <p:cNvSpPr txBox="1"/>
            <p:nvPr/>
          </p:nvSpPr>
          <p:spPr>
            <a:xfrm>
              <a:off x="7635172" y="4751602"/>
              <a:ext cx="3845666" cy="646331"/>
            </a:xfrm>
            <a:prstGeom prst="rect">
              <a:avLst/>
            </a:prstGeom>
            <a:noFill/>
          </p:spPr>
          <p:txBody>
            <a:bodyPr wrap="square" rtlCol="0">
              <a:spAutoFit/>
            </a:bodyPr>
            <a:lstStyle/>
            <a:p>
              <a:r>
                <a:rPr lang="en-US" b="1" dirty="0">
                  <a:solidFill>
                    <a:schemeClr val="accent2"/>
                  </a:solidFill>
                </a:rPr>
                <a:t>Uptake of recommendations</a:t>
              </a:r>
            </a:p>
          </p:txBody>
        </p:sp>
        <p:cxnSp>
          <p:nvCxnSpPr>
            <p:cNvPr id="25" name="Straight Connector 24"/>
            <p:cNvCxnSpPr>
              <a:cxnSpLocks/>
            </p:cNvCxnSpPr>
            <p:nvPr/>
          </p:nvCxnSpPr>
          <p:spPr>
            <a:xfrm>
              <a:off x="7889876" y="5249601"/>
              <a:ext cx="3374841" cy="0"/>
            </a:xfrm>
            <a:prstGeom prst="line">
              <a:avLst/>
            </a:prstGeom>
            <a:ln w="127000" cap="sq" cmpd="sng">
              <a:solidFill>
                <a:schemeClr val="tx1">
                  <a:lumMod val="25000"/>
                  <a:lumOff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7884444" y="5249601"/>
              <a:ext cx="2874057" cy="0"/>
            </a:xfrm>
            <a:prstGeom prst="line">
              <a:avLst/>
            </a:prstGeom>
            <a:ln w="127000" cap="sq" cmpd="sng">
              <a:gradFill flip="none" rotWithShape="1">
                <a:gsLst>
                  <a:gs pos="0">
                    <a:schemeClr val="accent1"/>
                  </a:gs>
                  <a:gs pos="100000">
                    <a:schemeClr val="accent4">
                      <a:lumMod val="75000"/>
                    </a:schemeClr>
                  </a:gs>
                </a:gsLst>
                <a:lin ang="10800000" scaled="1"/>
                <a:tileRect/>
              </a:gradFill>
              <a:roun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5493" y="756625"/>
            <a:ext cx="2595280" cy="1417052"/>
            <a:chOff x="5970870" y="1371600"/>
            <a:chExt cx="2595280" cy="1417052"/>
          </a:xfrm>
        </p:grpSpPr>
        <p:sp>
          <p:nvSpPr>
            <p:cNvPr id="30" name="TextBox 29"/>
            <p:cNvSpPr txBox="1"/>
            <p:nvPr/>
          </p:nvSpPr>
          <p:spPr>
            <a:xfrm>
              <a:off x="5970870" y="1834545"/>
              <a:ext cx="2595280" cy="954107"/>
            </a:xfrm>
            <a:prstGeom prst="rect">
              <a:avLst/>
            </a:prstGeom>
            <a:noFill/>
          </p:spPr>
          <p:txBody>
            <a:bodyPr wrap="square" rtlCol="0">
              <a:spAutoFit/>
            </a:bodyPr>
            <a:lstStyle/>
            <a:p>
              <a:r>
                <a:rPr lang="en-US" sz="2800" spc="300" dirty="0">
                  <a:latin typeface="+mj-lt"/>
                </a:rPr>
                <a:t>Expected Impacts</a:t>
              </a:r>
              <a:endParaRPr lang="en-US" sz="2800" spc="300" dirty="0">
                <a:solidFill>
                  <a:schemeClr val="accent1"/>
                </a:solidFill>
                <a:latin typeface="+mj-lt"/>
              </a:endParaRPr>
            </a:p>
          </p:txBody>
        </p:sp>
        <p:grpSp>
          <p:nvGrpSpPr>
            <p:cNvPr id="31" name="Group 30"/>
            <p:cNvGrpSpPr/>
            <p:nvPr/>
          </p:nvGrpSpPr>
          <p:grpSpPr>
            <a:xfrm>
              <a:off x="6073775" y="1371600"/>
              <a:ext cx="2232272" cy="0"/>
              <a:chOff x="6689725" y="1238250"/>
              <a:chExt cx="2232272" cy="0"/>
            </a:xfrm>
          </p:grpSpPr>
          <p:cxnSp>
            <p:nvCxnSpPr>
              <p:cNvPr id="32" name="Straight Connector 31"/>
              <p:cNvCxnSpPr/>
              <p:nvPr/>
            </p:nvCxnSpPr>
            <p:spPr>
              <a:xfrm>
                <a:off x="6715125" y="1238250"/>
                <a:ext cx="2206872"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897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38" name="TextBox 37"/>
          <p:cNvSpPr txBox="1"/>
          <p:nvPr/>
        </p:nvSpPr>
        <p:spPr>
          <a:xfrm flipH="1">
            <a:off x="8409348" y="610757"/>
            <a:ext cx="2285998" cy="335413"/>
          </a:xfrm>
          <a:prstGeom prst="rect">
            <a:avLst/>
          </a:prstGeom>
          <a:noFill/>
        </p:spPr>
        <p:txBody>
          <a:bodyPr wrap="square" rtlCol="0">
            <a:spAutoFit/>
          </a:bodyPr>
          <a:lstStyle/>
          <a:p>
            <a:pPr algn="ctr">
              <a:lnSpc>
                <a:spcPct val="150000"/>
              </a:lnSpc>
            </a:pPr>
            <a:r>
              <a:rPr lang="en-US" sz="1200" b="1" spc="300" dirty="0" err="1">
                <a:solidFill>
                  <a:schemeClr val="accent1"/>
                </a:solidFill>
                <a:latin typeface="+mj-lt"/>
              </a:rPr>
              <a:t>www.fns-cloud.eu</a:t>
            </a:r>
            <a:endParaRPr lang="en-US" sz="1200" b="1" spc="300" dirty="0">
              <a:solidFill>
                <a:schemeClr val="accent1"/>
              </a:solidFill>
              <a:latin typeface="+mj-lt"/>
            </a:endParaRPr>
          </a:p>
        </p:txBody>
      </p:sp>
      <p:pic>
        <p:nvPicPr>
          <p:cNvPr id="34" name="Picture Placeholder 33" descr="A close up of text on a white background&#10;&#10;Description automatically generated">
            <a:extLst>
              <a:ext uri="{FF2B5EF4-FFF2-40B4-BE49-F238E27FC236}">
                <a16:creationId xmlns:a16="http://schemas.microsoft.com/office/drawing/2014/main" id="{CE30FC27-B841-FB49-A829-F224D07DF1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39" name="Group 38">
            <a:extLst>
              <a:ext uri="{FF2B5EF4-FFF2-40B4-BE49-F238E27FC236}">
                <a16:creationId xmlns:a16="http://schemas.microsoft.com/office/drawing/2014/main" id="{131EDA8F-05AD-514A-8670-84F182FC377F}"/>
              </a:ext>
            </a:extLst>
          </p:cNvPr>
          <p:cNvGrpSpPr/>
          <p:nvPr/>
        </p:nvGrpSpPr>
        <p:grpSpPr>
          <a:xfrm>
            <a:off x="11087100" y="5753100"/>
            <a:ext cx="1104900" cy="1104900"/>
            <a:chOff x="11087100" y="5753100"/>
            <a:chExt cx="1104900" cy="1104900"/>
          </a:xfrm>
        </p:grpSpPr>
        <p:sp>
          <p:nvSpPr>
            <p:cNvPr id="40" name="Right Triangle 39">
              <a:extLst>
                <a:ext uri="{FF2B5EF4-FFF2-40B4-BE49-F238E27FC236}">
                  <a16:creationId xmlns:a16="http://schemas.microsoft.com/office/drawing/2014/main" id="{15A64D29-6B83-7D4E-94B4-78E4E2E7F465}"/>
                </a:ext>
              </a:extLst>
            </p:cNvPr>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AA8C9DE-301E-834C-AFD8-399BE34C27A5}"/>
                </a:ext>
              </a:extLst>
            </p:cNvPr>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dirty="0">
                  <a:solidFill>
                    <a:schemeClr val="bg1"/>
                  </a:solidFill>
                </a:rPr>
                <a:t>10</a:t>
              </a:r>
            </a:p>
          </p:txBody>
        </p:sp>
      </p:grpSp>
      <p:sp>
        <p:nvSpPr>
          <p:cNvPr id="42" name="TextBox 41">
            <a:extLst>
              <a:ext uri="{FF2B5EF4-FFF2-40B4-BE49-F238E27FC236}">
                <a16:creationId xmlns:a16="http://schemas.microsoft.com/office/drawing/2014/main" id="{56621073-0614-C448-BB7F-B0999820E9A4}"/>
              </a:ext>
            </a:extLst>
          </p:cNvPr>
          <p:cNvSpPr txBox="1"/>
          <p:nvPr/>
        </p:nvSpPr>
        <p:spPr>
          <a:xfrm flipH="1">
            <a:off x="2952502" y="4351139"/>
            <a:ext cx="5409827" cy="1448666"/>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1200" dirty="0">
                <a:solidFill>
                  <a:schemeClr val="tx2">
                    <a:lumMod val="75000"/>
                    <a:lumOff val="25000"/>
                  </a:schemeClr>
                </a:solidFill>
              </a:rPr>
              <a:t>Measurable increase in FNS data </a:t>
            </a:r>
            <a:r>
              <a:rPr lang="en-GB" sz="1200" dirty="0" err="1">
                <a:solidFill>
                  <a:schemeClr val="tx2">
                    <a:lumMod val="75000"/>
                    <a:lumOff val="25000"/>
                  </a:schemeClr>
                </a:solidFill>
              </a:rPr>
              <a:t>FAIRification</a:t>
            </a:r>
            <a:r>
              <a:rPr lang="en-GB" sz="1200" dirty="0">
                <a:solidFill>
                  <a:schemeClr val="tx2">
                    <a:lumMod val="75000"/>
                    <a:lumOff val="25000"/>
                  </a:schemeClr>
                </a:solidFill>
              </a:rPr>
              <a:t> </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Facilitation of dialogue and exchange amongst user communities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Improved and more frequent exchange with stakeholders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Improved health in older adults, prolonging quality-of-life</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Sustainable food chain generating safe, nutritious, affordable foods</a:t>
            </a:r>
          </a:p>
        </p:txBody>
      </p:sp>
      <p:grpSp>
        <p:nvGrpSpPr>
          <p:cNvPr id="44" name="Group 43">
            <a:extLst>
              <a:ext uri="{FF2B5EF4-FFF2-40B4-BE49-F238E27FC236}">
                <a16:creationId xmlns:a16="http://schemas.microsoft.com/office/drawing/2014/main" id="{D75CE818-8579-C14C-ACC3-EC4057CE38C8}"/>
              </a:ext>
            </a:extLst>
          </p:cNvPr>
          <p:cNvGrpSpPr/>
          <p:nvPr/>
        </p:nvGrpSpPr>
        <p:grpSpPr>
          <a:xfrm>
            <a:off x="2952508" y="1225839"/>
            <a:ext cx="3019035" cy="646331"/>
            <a:chOff x="7635172" y="4751602"/>
            <a:chExt cx="3845666" cy="646331"/>
          </a:xfrm>
        </p:grpSpPr>
        <p:sp>
          <p:nvSpPr>
            <p:cNvPr id="45" name="TextBox 44">
              <a:extLst>
                <a:ext uri="{FF2B5EF4-FFF2-40B4-BE49-F238E27FC236}">
                  <a16:creationId xmlns:a16="http://schemas.microsoft.com/office/drawing/2014/main" id="{7D4EDF83-95EB-BF40-B12B-326A1507FDCC}"/>
                </a:ext>
              </a:extLst>
            </p:cNvPr>
            <p:cNvSpPr txBox="1"/>
            <p:nvPr/>
          </p:nvSpPr>
          <p:spPr>
            <a:xfrm>
              <a:off x="7635172" y="4751602"/>
              <a:ext cx="3845666" cy="646331"/>
            </a:xfrm>
            <a:prstGeom prst="rect">
              <a:avLst/>
            </a:prstGeom>
            <a:noFill/>
          </p:spPr>
          <p:txBody>
            <a:bodyPr wrap="square" rtlCol="0">
              <a:spAutoFit/>
            </a:bodyPr>
            <a:lstStyle/>
            <a:p>
              <a:r>
                <a:rPr lang="en-US" b="1" dirty="0">
                  <a:solidFill>
                    <a:schemeClr val="accent2"/>
                  </a:solidFill>
                </a:rPr>
                <a:t>Outputs of the project</a:t>
              </a:r>
            </a:p>
          </p:txBody>
        </p:sp>
        <p:cxnSp>
          <p:nvCxnSpPr>
            <p:cNvPr id="46" name="Straight Connector 45">
              <a:extLst>
                <a:ext uri="{FF2B5EF4-FFF2-40B4-BE49-F238E27FC236}">
                  <a16:creationId xmlns:a16="http://schemas.microsoft.com/office/drawing/2014/main" id="{90051564-D461-C746-9716-4F5103D0F2DF}"/>
                </a:ext>
              </a:extLst>
            </p:cNvPr>
            <p:cNvCxnSpPr>
              <a:cxnSpLocks/>
            </p:cNvCxnSpPr>
            <p:nvPr/>
          </p:nvCxnSpPr>
          <p:spPr>
            <a:xfrm>
              <a:off x="7889876" y="5249601"/>
              <a:ext cx="3374841" cy="0"/>
            </a:xfrm>
            <a:prstGeom prst="line">
              <a:avLst/>
            </a:prstGeom>
            <a:ln w="127000" cap="sq" cmpd="sng">
              <a:solidFill>
                <a:schemeClr val="tx1">
                  <a:lumMod val="25000"/>
                  <a:lumOff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BBDD59-1C32-D747-8567-02A4E16859F4}"/>
                </a:ext>
              </a:extLst>
            </p:cNvPr>
            <p:cNvCxnSpPr>
              <a:cxnSpLocks/>
            </p:cNvCxnSpPr>
            <p:nvPr/>
          </p:nvCxnSpPr>
          <p:spPr>
            <a:xfrm>
              <a:off x="7884444" y="5249601"/>
              <a:ext cx="2874057" cy="0"/>
            </a:xfrm>
            <a:prstGeom prst="line">
              <a:avLst/>
            </a:prstGeom>
            <a:ln w="127000" cap="sq" cmpd="sng">
              <a:gradFill flip="none" rotWithShape="1">
                <a:gsLst>
                  <a:gs pos="0">
                    <a:schemeClr val="accent1"/>
                  </a:gs>
                  <a:gs pos="100000">
                    <a:schemeClr val="accent4">
                      <a:lumMod val="75000"/>
                    </a:schemeClr>
                  </a:gs>
                </a:gsLst>
                <a:lin ang="10800000" scaled="1"/>
                <a:tileRect/>
              </a:gradFill>
              <a:round/>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1D032C3E-0EFB-3845-9B12-DFA39F3A0F0C}"/>
              </a:ext>
            </a:extLst>
          </p:cNvPr>
          <p:cNvSpPr txBox="1"/>
          <p:nvPr/>
        </p:nvSpPr>
        <p:spPr>
          <a:xfrm flipH="1">
            <a:off x="2952505" y="1954030"/>
            <a:ext cx="5995891" cy="1442896"/>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1200" dirty="0">
                <a:solidFill>
                  <a:schemeClr val="tx2">
                    <a:lumMod val="75000"/>
                    <a:lumOff val="25000"/>
                  </a:schemeClr>
                </a:solidFill>
              </a:rPr>
              <a:t>Improved professional skills and competencies and confidence</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Increased trans-national and trans-interdisciplinary exchange/ cooperation</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Greater emphasis on user-communities and user-centred research outputs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Sustainability (cloud, users, potential to grow)</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Scientific excellence globally and employments opportunities</a:t>
            </a:r>
          </a:p>
        </p:txBody>
      </p:sp>
    </p:spTree>
    <p:extLst>
      <p:ext uri="{BB962C8B-B14F-4D97-AF65-F5344CB8AC3E}">
        <p14:creationId xmlns:p14="http://schemas.microsoft.com/office/powerpoint/2010/main" val="201597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57693" y="982317"/>
            <a:ext cx="3886840" cy="1047720"/>
            <a:chOff x="5970870" y="1371600"/>
            <a:chExt cx="3886840" cy="1047720"/>
          </a:xfrm>
        </p:grpSpPr>
        <p:sp>
          <p:nvSpPr>
            <p:cNvPr id="7" name="TextBox 6"/>
            <p:cNvSpPr txBox="1"/>
            <p:nvPr/>
          </p:nvSpPr>
          <p:spPr>
            <a:xfrm>
              <a:off x="5970870" y="1834545"/>
              <a:ext cx="3886840" cy="584775"/>
            </a:xfrm>
            <a:prstGeom prst="rect">
              <a:avLst/>
            </a:prstGeom>
            <a:noFill/>
          </p:spPr>
          <p:txBody>
            <a:bodyPr wrap="square" rtlCol="0">
              <a:spAutoFit/>
            </a:bodyPr>
            <a:lstStyle/>
            <a:p>
              <a:r>
                <a:rPr lang="en-US" sz="3200" spc="300" dirty="0">
                  <a:latin typeface="+mj-lt"/>
                </a:rPr>
                <a:t>FNS-Cloud vision</a:t>
              </a:r>
              <a:endParaRPr lang="en-US" sz="3200" spc="300" dirty="0">
                <a:solidFill>
                  <a:schemeClr val="accent1"/>
                </a:solidFill>
                <a:latin typeface="+mj-lt"/>
              </a:endParaRPr>
            </a:p>
          </p:txBody>
        </p:sp>
        <p:grpSp>
          <p:nvGrpSpPr>
            <p:cNvPr id="8" name="Group 7"/>
            <p:cNvGrpSpPr/>
            <p:nvPr/>
          </p:nvGrpSpPr>
          <p:grpSpPr>
            <a:xfrm>
              <a:off x="6099175" y="1371600"/>
              <a:ext cx="2466975" cy="0"/>
              <a:chOff x="6715125" y="1238250"/>
              <a:chExt cx="2466975" cy="0"/>
            </a:xfrm>
          </p:grpSpPr>
          <p:cxnSp>
            <p:nvCxnSpPr>
              <p:cNvPr id="9" name="Straight Connector 8"/>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11" name="TextBox 10"/>
          <p:cNvSpPr txBox="1"/>
          <p:nvPr/>
        </p:nvSpPr>
        <p:spPr>
          <a:xfrm flipH="1">
            <a:off x="2191543" y="2492981"/>
            <a:ext cx="3761021" cy="2273892"/>
          </a:xfrm>
          <a:prstGeom prst="rect">
            <a:avLst/>
          </a:prstGeom>
          <a:noFill/>
        </p:spPr>
        <p:txBody>
          <a:bodyPr wrap="square" rtlCol="0">
            <a:spAutoFit/>
          </a:bodyPr>
          <a:lstStyle/>
          <a:p>
            <a:pPr algn="just">
              <a:lnSpc>
                <a:spcPct val="150000"/>
              </a:lnSpc>
            </a:pPr>
            <a:r>
              <a:rPr lang="en-US" sz="1200" dirty="0">
                <a:solidFill>
                  <a:schemeClr val="tx2">
                    <a:lumMod val="75000"/>
                    <a:lumOff val="25000"/>
                  </a:schemeClr>
                </a:solidFill>
              </a:rPr>
              <a:t>FNS-Cloud will help overcome European research fragmentation by integrating and federating existing food nutrition security (FNS) data, tools and services, to provide added value FAIR data that can reduce knowledge gaps, facilitate better research and exploitation, inform policy, and help deliver sustainable diets to European citizens.  </a:t>
            </a:r>
          </a:p>
          <a:p>
            <a:pPr algn="just">
              <a:lnSpc>
                <a:spcPct val="150000"/>
              </a:lnSpc>
            </a:pPr>
            <a:endParaRPr lang="en-US" sz="1200" dirty="0">
              <a:solidFill>
                <a:schemeClr val="tx2">
                  <a:lumMod val="75000"/>
                  <a:lumOff val="25000"/>
                </a:schemeClr>
              </a:solidFill>
            </a:endParaRPr>
          </a:p>
        </p:txBody>
      </p:sp>
      <p:sp>
        <p:nvSpPr>
          <p:cNvPr id="12" name="TextBox 11"/>
          <p:cNvSpPr txBox="1"/>
          <p:nvPr/>
        </p:nvSpPr>
        <p:spPr>
          <a:xfrm rot="16200000">
            <a:off x="-2082010" y="3151452"/>
            <a:ext cx="5448291" cy="339837"/>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Food | Nutrition | Security | Cloud</a:t>
            </a:r>
          </a:p>
        </p:txBody>
      </p:sp>
      <p:pic>
        <p:nvPicPr>
          <p:cNvPr id="18" name="Picture Placeholder 17" descr="A picture containing light, outdoor, traffic, green&#10;&#10;Description automatically generated">
            <a:extLst>
              <a:ext uri="{FF2B5EF4-FFF2-40B4-BE49-F238E27FC236}">
                <a16:creationId xmlns:a16="http://schemas.microsoft.com/office/drawing/2014/main" id="{71704285-7672-6342-A3C7-1C7984D7B0C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ln>
            <a:solidFill>
              <a:schemeClr val="accent6"/>
            </a:solidFill>
          </a:ln>
        </p:spPr>
      </p:pic>
    </p:spTree>
    <p:extLst>
      <p:ext uri="{BB962C8B-B14F-4D97-AF65-F5344CB8AC3E}">
        <p14:creationId xmlns:p14="http://schemas.microsoft.com/office/powerpoint/2010/main" val="44259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725528" y="982317"/>
            <a:ext cx="4341834" cy="1047720"/>
            <a:chOff x="5970870" y="1371600"/>
            <a:chExt cx="4341834" cy="1047720"/>
          </a:xfrm>
        </p:grpSpPr>
        <p:sp>
          <p:nvSpPr>
            <p:cNvPr id="4" name="TextBox 3"/>
            <p:cNvSpPr txBox="1"/>
            <p:nvPr/>
          </p:nvSpPr>
          <p:spPr>
            <a:xfrm>
              <a:off x="5970870" y="1834545"/>
              <a:ext cx="4341834" cy="584775"/>
            </a:xfrm>
            <a:prstGeom prst="rect">
              <a:avLst/>
            </a:prstGeom>
            <a:noFill/>
          </p:spPr>
          <p:txBody>
            <a:bodyPr wrap="square" rtlCol="0">
              <a:spAutoFit/>
            </a:bodyPr>
            <a:lstStyle/>
            <a:p>
              <a:r>
                <a:rPr lang="en-US" sz="3200" spc="300" dirty="0">
                  <a:latin typeface="+mj-lt"/>
                </a:rPr>
                <a:t>FNS-Cloud mission</a:t>
              </a:r>
              <a:endParaRPr lang="en-US" sz="3200" spc="300" dirty="0">
                <a:solidFill>
                  <a:schemeClr val="accent1"/>
                </a:solidFill>
                <a:latin typeface="+mj-lt"/>
              </a:endParaRPr>
            </a:p>
          </p:txBody>
        </p:sp>
        <p:grpSp>
          <p:nvGrpSpPr>
            <p:cNvPr id="5" name="Group 4"/>
            <p:cNvGrpSpPr/>
            <p:nvPr/>
          </p:nvGrpSpPr>
          <p:grpSpPr>
            <a:xfrm>
              <a:off x="6099175" y="1371600"/>
              <a:ext cx="2466975" cy="0"/>
              <a:chOff x="6715125" y="1238250"/>
              <a:chExt cx="2466975" cy="0"/>
            </a:xfrm>
          </p:grpSpPr>
          <p:cxnSp>
            <p:nvCxnSpPr>
              <p:cNvPr id="6" name="Straight Connector 5"/>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flipH="1">
            <a:off x="5476461" y="2194956"/>
            <a:ext cx="5337312" cy="282789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1200" dirty="0">
                <a:solidFill>
                  <a:schemeClr val="tx2">
                    <a:lumMod val="75000"/>
                    <a:lumOff val="25000"/>
                  </a:schemeClr>
                </a:solidFill>
              </a:rPr>
              <a:t>Implement and test cloud via Use Cases (WP4) and Demonstrators (WP5) to test existing and emerging data</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Develop, integrate, and test innovative FNS Cloud tools and services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Enable harmonisation and standardisation of FNS data (sources, formats, languages) and external services (e.g., apps) to facilitate integration and interoperability</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Engage FNS user communities (especially FNS researchers) to improve co-operation and reduce barriers to innovation and exploitation</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Develop sustainable FNS Cloud governance and business models, in parallel with the wider EOSC user community</a:t>
            </a:r>
          </a:p>
        </p:txBody>
      </p:sp>
      <p:sp>
        <p:nvSpPr>
          <p:cNvPr id="10" name="TextBox 9"/>
          <p:cNvSpPr txBox="1"/>
          <p:nvPr/>
        </p:nvSpPr>
        <p:spPr>
          <a:xfrm rot="5400000" flipH="1">
            <a:off x="9521366" y="2524908"/>
            <a:ext cx="4195202" cy="339837"/>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Food | Nutrition | Security | Cloud</a:t>
            </a:r>
          </a:p>
        </p:txBody>
      </p:sp>
      <p:grpSp>
        <p:nvGrpSpPr>
          <p:cNvPr id="12" name="Group 11"/>
          <p:cNvGrpSpPr/>
          <p:nvPr/>
        </p:nvGrpSpPr>
        <p:grpSpPr>
          <a:xfrm>
            <a:off x="0" y="4792428"/>
            <a:ext cx="2884172" cy="816222"/>
            <a:chOff x="1215387" y="5188577"/>
            <a:chExt cx="2884172" cy="816222"/>
          </a:xfrm>
        </p:grpSpPr>
        <p:sp>
          <p:nvSpPr>
            <p:cNvPr id="13" name="TextBox 12"/>
            <p:cNvSpPr txBox="1"/>
            <p:nvPr/>
          </p:nvSpPr>
          <p:spPr>
            <a:xfrm flipH="1">
              <a:off x="1215387" y="5664962"/>
              <a:ext cx="2884172" cy="339837"/>
            </a:xfrm>
            <a:prstGeom prst="rect">
              <a:avLst/>
            </a:prstGeom>
            <a:noFill/>
          </p:spPr>
          <p:txBody>
            <a:bodyPr wrap="square" rtlCol="0">
              <a:spAutoFit/>
            </a:bodyPr>
            <a:lstStyle/>
            <a:p>
              <a:pPr algn="ctr">
                <a:lnSpc>
                  <a:spcPct val="150000"/>
                </a:lnSpc>
              </a:pPr>
              <a:r>
                <a:rPr lang="en-GB" sz="1200" dirty="0" err="1">
                  <a:solidFill>
                    <a:schemeClr val="tx1">
                      <a:lumMod val="50000"/>
                      <a:lumOff val="50000"/>
                    </a:schemeClr>
                  </a:solidFill>
                </a:rPr>
                <a:t>www.fns-cloud.eu</a:t>
              </a:r>
              <a:endParaRPr lang="en-US" sz="1200" dirty="0">
                <a:solidFill>
                  <a:schemeClr val="tx1">
                    <a:lumMod val="50000"/>
                    <a:lumOff val="50000"/>
                  </a:schemeClr>
                </a:solidFill>
              </a:endParaRPr>
            </a:p>
          </p:txBody>
        </p:sp>
        <p:sp>
          <p:nvSpPr>
            <p:cNvPr id="14" name="TextBox 13"/>
            <p:cNvSpPr txBox="1"/>
            <p:nvPr/>
          </p:nvSpPr>
          <p:spPr>
            <a:xfrm flipH="1">
              <a:off x="1215389" y="5188577"/>
              <a:ext cx="2884170" cy="459165"/>
            </a:xfrm>
            <a:prstGeom prst="rect">
              <a:avLst/>
            </a:prstGeom>
            <a:noFill/>
          </p:spPr>
          <p:txBody>
            <a:bodyPr wrap="square" rtlCol="0">
              <a:spAutoFit/>
            </a:bodyPr>
            <a:lstStyle/>
            <a:p>
              <a:pPr algn="ctr">
                <a:lnSpc>
                  <a:spcPct val="150000"/>
                </a:lnSpc>
              </a:pPr>
              <a:r>
                <a:rPr lang="en-US" b="1" spc="300" dirty="0">
                  <a:solidFill>
                    <a:schemeClr val="accent1"/>
                  </a:solidFill>
                  <a:latin typeface="+mj-lt"/>
                </a:rPr>
                <a:t>About Us</a:t>
              </a:r>
            </a:p>
          </p:txBody>
        </p:sp>
      </p:grpSp>
      <p:pic>
        <p:nvPicPr>
          <p:cNvPr id="16" name="Picture Placeholder 15" descr="A close up of a logo&#10;&#10;Description automatically generated">
            <a:extLst>
              <a:ext uri="{FF2B5EF4-FFF2-40B4-BE49-F238E27FC236}">
                <a16:creationId xmlns:a16="http://schemas.microsoft.com/office/drawing/2014/main" id="{2C139A70-D062-8941-814C-23B202DBC0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3823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flipH="1">
            <a:off x="9343343" y="2702511"/>
            <a:ext cx="4551245" cy="340671"/>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Food | Nutrition | Security | Cloud</a:t>
            </a:r>
          </a:p>
        </p:txBody>
      </p:sp>
      <p:grpSp>
        <p:nvGrpSpPr>
          <p:cNvPr id="8" name="Group 7"/>
          <p:cNvGrpSpPr/>
          <p:nvPr/>
        </p:nvGrpSpPr>
        <p:grpSpPr>
          <a:xfrm>
            <a:off x="6719060" y="982317"/>
            <a:ext cx="3886840" cy="1540163"/>
            <a:chOff x="5970870" y="1371600"/>
            <a:chExt cx="3886840" cy="1540163"/>
          </a:xfrm>
        </p:grpSpPr>
        <p:sp>
          <p:nvSpPr>
            <p:cNvPr id="9" name="TextBox 8"/>
            <p:cNvSpPr txBox="1"/>
            <p:nvPr/>
          </p:nvSpPr>
          <p:spPr>
            <a:xfrm>
              <a:off x="5970870" y="1834545"/>
              <a:ext cx="3886840" cy="1077218"/>
            </a:xfrm>
            <a:prstGeom prst="rect">
              <a:avLst/>
            </a:prstGeom>
            <a:noFill/>
          </p:spPr>
          <p:txBody>
            <a:bodyPr wrap="square" rtlCol="0">
              <a:spAutoFit/>
            </a:bodyPr>
            <a:lstStyle/>
            <a:p>
              <a:r>
                <a:rPr lang="en-US" sz="3200" spc="300" dirty="0">
                  <a:solidFill>
                    <a:schemeClr val="accent1"/>
                  </a:solidFill>
                  <a:latin typeface="+mj-lt"/>
                </a:rPr>
                <a:t>FNS-Cloud Consortium</a:t>
              </a:r>
            </a:p>
          </p:txBody>
        </p:sp>
        <p:grpSp>
          <p:nvGrpSpPr>
            <p:cNvPr id="10" name="Group 9"/>
            <p:cNvGrpSpPr/>
            <p:nvPr/>
          </p:nvGrpSpPr>
          <p:grpSpPr>
            <a:xfrm>
              <a:off x="6099175" y="1371600"/>
              <a:ext cx="2466975" cy="0"/>
              <a:chOff x="6715125" y="1238250"/>
              <a:chExt cx="2466975" cy="0"/>
            </a:xfrm>
          </p:grpSpPr>
          <p:cxnSp>
            <p:nvCxnSpPr>
              <p:cNvPr id="11" name="Straight Connector 10"/>
              <p:cNvCxnSpPr/>
              <p:nvPr/>
            </p:nvCxnSpPr>
            <p:spPr>
              <a:xfrm>
                <a:off x="6715125" y="1238250"/>
                <a:ext cx="2466975" cy="0"/>
              </a:xfrm>
              <a:prstGeom prst="line">
                <a:avLst/>
              </a:prstGeom>
              <a:ln w="571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flipH="1">
            <a:off x="6738105" y="3638274"/>
            <a:ext cx="4423537" cy="1996893"/>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1200" dirty="0">
                <a:solidFill>
                  <a:schemeClr val="tx2">
                    <a:lumMod val="75000"/>
                    <a:lumOff val="25000"/>
                  </a:schemeClr>
                </a:solidFill>
              </a:rPr>
              <a:t>35 beneficiaries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11 EU Member States (AT, BE, BG, DE, DK, ES, GR, IE, IT, NL, and SI), UK, Serbia, &amp; Switzerland </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Research organisations including universities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For-profit and non-profit SMEs and Associations</a:t>
            </a:r>
          </a:p>
          <a:p>
            <a:pPr marL="171450" indent="-171450">
              <a:lnSpc>
                <a:spcPct val="150000"/>
              </a:lnSpc>
              <a:buFont typeface="Arial" panose="020B0604020202020204" pitchFamily="34" charset="0"/>
              <a:buChar char="•"/>
            </a:pPr>
            <a:r>
              <a:rPr lang="en-GB" sz="1200" dirty="0">
                <a:solidFill>
                  <a:schemeClr val="tx2">
                    <a:lumMod val="75000"/>
                    <a:lumOff val="25000"/>
                  </a:schemeClr>
                </a:solidFill>
              </a:rPr>
              <a:t>IT specialists, FNS researchers and social scientists, lawyers, science communicators, multiplier organisations</a:t>
            </a:r>
          </a:p>
        </p:txBody>
      </p:sp>
      <p:pic>
        <p:nvPicPr>
          <p:cNvPr id="3" name="Picture 2" descr="Logo, company name&#10;&#10;Description automatically generated">
            <a:extLst>
              <a:ext uri="{FF2B5EF4-FFF2-40B4-BE49-F238E27FC236}">
                <a16:creationId xmlns:a16="http://schemas.microsoft.com/office/drawing/2014/main" id="{48595B6B-9175-9D4A-0CAC-B455BCCF7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99" y="1629000"/>
            <a:ext cx="6008257" cy="3600000"/>
          </a:xfrm>
          <a:prstGeom prst="rect">
            <a:avLst/>
          </a:prstGeom>
        </p:spPr>
      </p:pic>
    </p:spTree>
    <p:extLst>
      <p:ext uri="{BB962C8B-B14F-4D97-AF65-F5344CB8AC3E}">
        <p14:creationId xmlns:p14="http://schemas.microsoft.com/office/powerpoint/2010/main" val="189643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chemeClr val="accent3"/>
                </a:solidFill>
                <a:latin typeface="+mj-lt"/>
                <a:ea typeface="+mj-ea"/>
                <a:cs typeface="+mj-cs"/>
              </a:rPr>
              <a:t>Multiple disciplinary approaches</a:t>
            </a:r>
            <a:br>
              <a:rPr lang="en-US" sz="4400" b="1" dirty="0">
                <a:solidFill>
                  <a:schemeClr val="accent3"/>
                </a:solidFill>
                <a:latin typeface="+mj-lt"/>
                <a:ea typeface="+mj-ea"/>
                <a:cs typeface="+mj-cs"/>
              </a:rPr>
            </a:br>
            <a:r>
              <a:rPr lang="en-US" sz="4400" b="1" dirty="0">
                <a:solidFill>
                  <a:schemeClr val="accent3"/>
                </a:solidFill>
                <a:latin typeface="+mj-lt"/>
                <a:ea typeface="+mj-ea"/>
                <a:cs typeface="+mj-cs"/>
              </a:rPr>
              <a:t>to working and research</a:t>
            </a:r>
          </a:p>
        </p:txBody>
      </p:sp>
      <p:graphicFrame>
        <p:nvGraphicFramePr>
          <p:cNvPr id="4" name="Table 3"/>
          <p:cNvGraphicFramePr>
            <a:graphicFrameLocks noGrp="1"/>
          </p:cNvGraphicFramePr>
          <p:nvPr>
            <p:extLst>
              <p:ext uri="{D42A27DB-BD31-4B8C-83A1-F6EECF244321}">
                <p14:modId xmlns:p14="http://schemas.microsoft.com/office/powerpoint/2010/main" val="3234722600"/>
              </p:ext>
            </p:extLst>
          </p:nvPr>
        </p:nvGraphicFramePr>
        <p:xfrm>
          <a:off x="838200" y="2002970"/>
          <a:ext cx="10515602" cy="3991429"/>
        </p:xfrm>
        <a:graphic>
          <a:graphicData uri="http://schemas.openxmlformats.org/drawingml/2006/table">
            <a:tbl>
              <a:tblPr firstRow="1" bandRow="1">
                <a:tableStyleId>{10A1B5D5-9B99-4C35-A422-299274C87663}</a:tableStyleId>
              </a:tblPr>
              <a:tblGrid>
                <a:gridCol w="2113153">
                  <a:extLst>
                    <a:ext uri="{9D8B030D-6E8A-4147-A177-3AD203B41FA5}">
                      <a16:colId xmlns:a16="http://schemas.microsoft.com/office/drawing/2014/main" val="20000"/>
                    </a:ext>
                  </a:extLst>
                </a:gridCol>
                <a:gridCol w="3164655">
                  <a:extLst>
                    <a:ext uri="{9D8B030D-6E8A-4147-A177-3AD203B41FA5}">
                      <a16:colId xmlns:a16="http://schemas.microsoft.com/office/drawing/2014/main" val="20001"/>
                    </a:ext>
                  </a:extLst>
                </a:gridCol>
                <a:gridCol w="1733225">
                  <a:extLst>
                    <a:ext uri="{9D8B030D-6E8A-4147-A177-3AD203B41FA5}">
                      <a16:colId xmlns:a16="http://schemas.microsoft.com/office/drawing/2014/main" val="20002"/>
                    </a:ext>
                  </a:extLst>
                </a:gridCol>
                <a:gridCol w="1854166">
                  <a:extLst>
                    <a:ext uri="{9D8B030D-6E8A-4147-A177-3AD203B41FA5}">
                      <a16:colId xmlns:a16="http://schemas.microsoft.com/office/drawing/2014/main" val="20003"/>
                    </a:ext>
                  </a:extLst>
                </a:gridCol>
                <a:gridCol w="1650403">
                  <a:extLst>
                    <a:ext uri="{9D8B030D-6E8A-4147-A177-3AD203B41FA5}">
                      <a16:colId xmlns:a16="http://schemas.microsoft.com/office/drawing/2014/main" val="20004"/>
                    </a:ext>
                  </a:extLst>
                </a:gridCol>
              </a:tblGrid>
              <a:tr h="375664">
                <a:tc>
                  <a:txBody>
                    <a:bodyPr/>
                    <a:lstStyle/>
                    <a:p>
                      <a:r>
                        <a:rPr lang="en-US" sz="1300"/>
                        <a:t>Term</a:t>
                      </a:r>
                    </a:p>
                  </a:txBody>
                  <a:tcPr marL="85638" marR="85638" marT="42819" marB="42819"/>
                </a:tc>
                <a:tc>
                  <a:txBody>
                    <a:bodyPr/>
                    <a:lstStyle/>
                    <a:p>
                      <a:r>
                        <a:rPr lang="en-US" sz="1300"/>
                        <a:t>Description</a:t>
                      </a:r>
                    </a:p>
                  </a:txBody>
                  <a:tcPr marL="85638" marR="85638" marT="42819" marB="42819"/>
                </a:tc>
                <a:tc>
                  <a:txBody>
                    <a:bodyPr/>
                    <a:lstStyle/>
                    <a:p>
                      <a:r>
                        <a:rPr lang="en-US" sz="1300"/>
                        <a:t>Simple descriptors</a:t>
                      </a:r>
                    </a:p>
                  </a:txBody>
                  <a:tcPr marL="85638" marR="85638" marT="42819" marB="42819"/>
                </a:tc>
                <a:tc>
                  <a:txBody>
                    <a:bodyPr/>
                    <a:lstStyle/>
                    <a:p>
                      <a:r>
                        <a:rPr lang="en-US" sz="1300"/>
                        <a:t>Mathematical analogy</a:t>
                      </a:r>
                    </a:p>
                  </a:txBody>
                  <a:tcPr marL="85638" marR="85638" marT="42819" marB="42819"/>
                </a:tc>
                <a:tc>
                  <a:txBody>
                    <a:bodyPr/>
                    <a:lstStyle/>
                    <a:p>
                      <a:r>
                        <a:rPr lang="en-US" sz="1300"/>
                        <a:t>Food</a:t>
                      </a:r>
                      <a:r>
                        <a:rPr lang="en-US" sz="1300" baseline="0"/>
                        <a:t> analogue</a:t>
                      </a:r>
                      <a:endParaRPr lang="en-US" sz="1300"/>
                    </a:p>
                  </a:txBody>
                  <a:tcPr marL="85638" marR="85638" marT="42819" marB="42819"/>
                </a:tc>
                <a:extLst>
                  <a:ext uri="{0D108BD9-81ED-4DB2-BD59-A6C34878D82A}">
                    <a16:rowId xmlns:a16="http://schemas.microsoft.com/office/drawing/2014/main" val="10000"/>
                  </a:ext>
                </a:extLst>
              </a:tr>
              <a:tr h="845244">
                <a:tc>
                  <a:txBody>
                    <a:bodyPr/>
                    <a:lstStyle/>
                    <a:p>
                      <a:r>
                        <a:rPr lang="en-US" sz="1300"/>
                        <a:t>Multidisciplinary</a:t>
                      </a:r>
                    </a:p>
                    <a:p>
                      <a:endParaRPr lang="en-US" sz="1300"/>
                    </a:p>
                  </a:txBody>
                  <a:tcPr marL="85638" marR="85638" marT="42819" marB="42819"/>
                </a:tc>
                <a:tc>
                  <a:txBody>
                    <a:bodyPr/>
                    <a:lstStyle/>
                    <a:p>
                      <a:r>
                        <a:rPr lang="en-US" sz="1300"/>
                        <a:t>Draws</a:t>
                      </a:r>
                      <a:r>
                        <a:rPr lang="en-US" sz="1300" baseline="0"/>
                        <a:t> on knowledge from different disciplines but stays within the boundaries of those fields</a:t>
                      </a:r>
                      <a:endParaRPr lang="en-US" sz="1300"/>
                    </a:p>
                  </a:txBody>
                  <a:tcPr marL="85638" marR="85638" marT="42819" marB="42819"/>
                </a:tc>
                <a:tc>
                  <a:txBody>
                    <a:bodyPr/>
                    <a:lstStyle/>
                    <a:p>
                      <a:r>
                        <a:rPr lang="en-US" sz="1300" dirty="0"/>
                        <a:t>Additive</a:t>
                      </a:r>
                    </a:p>
                  </a:txBody>
                  <a:tcPr marL="85638" marR="85638" marT="42819" marB="42819"/>
                </a:tc>
                <a:tc>
                  <a:txBody>
                    <a:bodyPr/>
                    <a:lstStyle/>
                    <a:p>
                      <a:r>
                        <a:rPr lang="en-US" sz="1300"/>
                        <a:t>2+2=4</a:t>
                      </a:r>
                    </a:p>
                  </a:txBody>
                  <a:tcPr marL="85638" marR="85638" marT="42819" marB="42819"/>
                </a:tc>
                <a:tc>
                  <a:txBody>
                    <a:bodyPr/>
                    <a:lstStyle/>
                    <a:p>
                      <a:r>
                        <a:rPr lang="en-US" sz="1300"/>
                        <a:t>Salad</a:t>
                      </a:r>
                    </a:p>
                  </a:txBody>
                  <a:tcPr marL="85638" marR="85638" marT="42819" marB="42819"/>
                </a:tc>
                <a:extLst>
                  <a:ext uri="{0D108BD9-81ED-4DB2-BD59-A6C34878D82A}">
                    <a16:rowId xmlns:a16="http://schemas.microsoft.com/office/drawing/2014/main" val="10001"/>
                  </a:ext>
                </a:extLst>
              </a:tr>
              <a:tr h="1080033">
                <a:tc>
                  <a:txBody>
                    <a:bodyPr/>
                    <a:lstStyle/>
                    <a:p>
                      <a:r>
                        <a:rPr lang="en-US" sz="1300" dirty="0"/>
                        <a:t>Interdisciplinary</a:t>
                      </a:r>
                    </a:p>
                  </a:txBody>
                  <a:tcPr marL="85638" marR="85638" marT="42819" marB="42819"/>
                </a:tc>
                <a:tc>
                  <a:txBody>
                    <a:bodyPr/>
                    <a:lstStyle/>
                    <a:p>
                      <a:r>
                        <a:rPr lang="en-US" sz="1300" dirty="0"/>
                        <a:t>Analyses, </a:t>
                      </a:r>
                      <a:r>
                        <a:rPr lang="en-US" sz="1300" dirty="0" err="1"/>
                        <a:t>synthesises</a:t>
                      </a:r>
                      <a:r>
                        <a:rPr lang="en-US" sz="1300" dirty="0"/>
                        <a:t> and </a:t>
                      </a:r>
                      <a:r>
                        <a:rPr lang="en-US" sz="1300" dirty="0" err="1"/>
                        <a:t>harmonises</a:t>
                      </a:r>
                      <a:r>
                        <a:rPr lang="en-US" sz="1300" dirty="0"/>
                        <a:t> links between disciplines into a </a:t>
                      </a:r>
                      <a:r>
                        <a:rPr lang="en-US" sz="1300" dirty="0" err="1"/>
                        <a:t>co-ordinated</a:t>
                      </a:r>
                      <a:r>
                        <a:rPr lang="en-US" sz="1300" dirty="0"/>
                        <a:t> and</a:t>
                      </a:r>
                      <a:r>
                        <a:rPr lang="en-US" sz="1300" baseline="0" dirty="0"/>
                        <a:t> </a:t>
                      </a:r>
                      <a:r>
                        <a:rPr lang="en-US" sz="1300" dirty="0"/>
                        <a:t>coherent whole</a:t>
                      </a:r>
                    </a:p>
                  </a:txBody>
                  <a:tcPr marL="85638" marR="85638" marT="42819" marB="42819"/>
                </a:tc>
                <a:tc>
                  <a:txBody>
                    <a:bodyPr/>
                    <a:lstStyle/>
                    <a:p>
                      <a:r>
                        <a:rPr lang="en-US" sz="1300"/>
                        <a:t>Interactive</a:t>
                      </a:r>
                    </a:p>
                  </a:txBody>
                  <a:tcPr marL="85638" marR="85638" marT="42819" marB="42819"/>
                </a:tc>
                <a:tc>
                  <a:txBody>
                    <a:bodyPr/>
                    <a:lstStyle/>
                    <a:p>
                      <a:r>
                        <a:rPr lang="en-US" sz="1300"/>
                        <a:t>2+2=5</a:t>
                      </a:r>
                    </a:p>
                  </a:txBody>
                  <a:tcPr marL="85638" marR="85638" marT="42819" marB="42819"/>
                </a:tc>
                <a:tc>
                  <a:txBody>
                    <a:bodyPr/>
                    <a:lstStyle/>
                    <a:p>
                      <a:r>
                        <a:rPr lang="en-US" sz="1300"/>
                        <a:t>Cooking Pot</a:t>
                      </a:r>
                    </a:p>
                  </a:txBody>
                  <a:tcPr marL="85638" marR="85638" marT="42819" marB="42819"/>
                </a:tc>
                <a:extLst>
                  <a:ext uri="{0D108BD9-81ED-4DB2-BD59-A6C34878D82A}">
                    <a16:rowId xmlns:a16="http://schemas.microsoft.com/office/drawing/2014/main" val="10002"/>
                  </a:ext>
                </a:extLst>
              </a:tr>
              <a:tr h="1314824">
                <a:tc>
                  <a:txBody>
                    <a:bodyPr/>
                    <a:lstStyle/>
                    <a:p>
                      <a:r>
                        <a:rPr lang="en-US" sz="1300" err="1"/>
                        <a:t>Transdisciplinary</a:t>
                      </a:r>
                      <a:endParaRPr lang="en-US" sz="1300"/>
                    </a:p>
                  </a:txBody>
                  <a:tcPr marL="85638" marR="85638" marT="42819" marB="42819"/>
                </a:tc>
                <a:tc>
                  <a:txBody>
                    <a:bodyPr/>
                    <a:lstStyle/>
                    <a:p>
                      <a:r>
                        <a:rPr lang="en-US" sz="1300"/>
                        <a:t>Integrates the natural, social and health sciences in a humanities context, and in so</a:t>
                      </a:r>
                      <a:r>
                        <a:rPr lang="en-US" sz="1300" baseline="0"/>
                        <a:t> </a:t>
                      </a:r>
                      <a:r>
                        <a:rPr lang="en-US" sz="1300"/>
                        <a:t>doing transcends each of their traditional</a:t>
                      </a:r>
                    </a:p>
                    <a:p>
                      <a:r>
                        <a:rPr lang="en-US" sz="1300"/>
                        <a:t>boundaries</a:t>
                      </a:r>
                    </a:p>
                  </a:txBody>
                  <a:tcPr marL="85638" marR="85638" marT="42819" marB="42819"/>
                </a:tc>
                <a:tc>
                  <a:txBody>
                    <a:bodyPr/>
                    <a:lstStyle/>
                    <a:p>
                      <a:r>
                        <a:rPr lang="en-US" sz="1300"/>
                        <a:t>Holistic</a:t>
                      </a:r>
                    </a:p>
                  </a:txBody>
                  <a:tcPr marL="85638" marR="85638" marT="42819" marB="42819"/>
                </a:tc>
                <a:tc>
                  <a:txBody>
                    <a:bodyPr/>
                    <a:lstStyle/>
                    <a:p>
                      <a:r>
                        <a:rPr lang="en-US" sz="1300"/>
                        <a:t>2+2=yellow</a:t>
                      </a:r>
                    </a:p>
                  </a:txBody>
                  <a:tcPr marL="85638" marR="85638" marT="42819" marB="42819"/>
                </a:tc>
                <a:tc>
                  <a:txBody>
                    <a:bodyPr/>
                    <a:lstStyle/>
                    <a:p>
                      <a:r>
                        <a:rPr lang="en-US" sz="1300"/>
                        <a:t>Cake!</a:t>
                      </a:r>
                    </a:p>
                  </a:txBody>
                  <a:tcPr marL="85638" marR="85638" marT="42819" marB="42819"/>
                </a:tc>
                <a:extLst>
                  <a:ext uri="{0D108BD9-81ED-4DB2-BD59-A6C34878D82A}">
                    <a16:rowId xmlns:a16="http://schemas.microsoft.com/office/drawing/2014/main" val="10003"/>
                  </a:ext>
                </a:extLst>
              </a:tr>
              <a:tr h="375664">
                <a:tc>
                  <a:txBody>
                    <a:bodyPr/>
                    <a:lstStyle/>
                    <a:p>
                      <a:endParaRPr lang="en-US" sz="1300"/>
                    </a:p>
                  </a:txBody>
                  <a:tcPr marL="85638" marR="85638" marT="42819" marB="42819"/>
                </a:tc>
                <a:tc>
                  <a:txBody>
                    <a:bodyPr/>
                    <a:lstStyle/>
                    <a:p>
                      <a:endParaRPr lang="en-US" sz="1300"/>
                    </a:p>
                  </a:txBody>
                  <a:tcPr marL="85638" marR="85638" marT="42819" marB="42819"/>
                </a:tc>
                <a:tc>
                  <a:txBody>
                    <a:bodyPr/>
                    <a:lstStyle/>
                    <a:p>
                      <a:r>
                        <a:rPr lang="fi-FI" sz="1300" err="1"/>
                        <a:t>Choi</a:t>
                      </a:r>
                      <a:r>
                        <a:rPr lang="fi-FI" sz="1300"/>
                        <a:t> &amp; </a:t>
                      </a:r>
                      <a:r>
                        <a:rPr lang="fi-FI" sz="1300" err="1"/>
                        <a:t>Pak</a:t>
                      </a:r>
                      <a:r>
                        <a:rPr lang="fi-FI" sz="1300"/>
                        <a:t> (2006)</a:t>
                      </a:r>
                      <a:endParaRPr lang="en-US" sz="1300"/>
                    </a:p>
                  </a:txBody>
                  <a:tcPr marL="85638" marR="85638" marT="42819" marB="42819"/>
                </a:tc>
                <a:tc>
                  <a:txBody>
                    <a:bodyPr/>
                    <a:lstStyle/>
                    <a:p>
                      <a:endParaRPr lang="en-US" sz="1300"/>
                    </a:p>
                  </a:txBody>
                  <a:tcPr marL="85638" marR="85638" marT="42819" marB="42819"/>
                </a:tc>
                <a:tc>
                  <a:txBody>
                    <a:bodyPr/>
                    <a:lstStyle/>
                    <a:p>
                      <a:endParaRPr lang="en-US" sz="1300" dirty="0"/>
                    </a:p>
                  </a:txBody>
                  <a:tcPr marL="85638" marR="85638" marT="42819" marB="42819"/>
                </a:tc>
                <a:extLst>
                  <a:ext uri="{0D108BD9-81ED-4DB2-BD59-A6C34878D82A}">
                    <a16:rowId xmlns:a16="http://schemas.microsoft.com/office/drawing/2014/main" val="10004"/>
                  </a:ext>
                </a:extLst>
              </a:tr>
            </a:tbl>
          </a:graphicData>
        </a:graphic>
      </p:graphicFrame>
      <p:sp>
        <p:nvSpPr>
          <p:cNvPr id="2" name="Date Placeholder 1" hidden="1"/>
          <p:cNvSpPr>
            <a:spLocks noGrp="1"/>
          </p:cNvSpPr>
          <p:nvPr>
            <p:ph type="dt" sz="half" idx="10"/>
          </p:nvPr>
        </p:nvSpPr>
        <p:spPr>
          <a:xfrm rot="19140000">
            <a:off x="201168" y="5870448"/>
            <a:ext cx="2176272" cy="201168"/>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8B1B7127-18AB-2F45-91A1-1FACD8EE26BB}" type="datetime1">
              <a:rPr lang="en-GB" smtClean="0"/>
              <a:pPr>
                <a:spcAft>
                  <a:spcPts val="600"/>
                </a:spcAft>
              </a:pPr>
              <a:t>20/09/2022</a:t>
            </a:fld>
            <a:endParaRPr lang="en-US"/>
          </a:p>
        </p:txBody>
      </p:sp>
    </p:spTree>
    <p:extLst>
      <p:ext uri="{BB962C8B-B14F-4D97-AF65-F5344CB8AC3E}">
        <p14:creationId xmlns:p14="http://schemas.microsoft.com/office/powerpoint/2010/main" val="225992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solidFill>
                  <a:schemeClr val="accent3"/>
                </a:solidFill>
              </a:rPr>
              <a:t>New institutional landscape</a:t>
            </a:r>
            <a:br>
              <a:rPr lang="en-US" dirty="0">
                <a:solidFill>
                  <a:schemeClr val="accent3"/>
                </a:solidFill>
              </a:rPr>
            </a:br>
            <a:r>
              <a:rPr lang="en-US" dirty="0">
                <a:solidFill>
                  <a:schemeClr val="accent3"/>
                </a:solidFill>
              </a:rPr>
              <a:t>of knowledge production </a:t>
            </a:r>
          </a:p>
        </p:txBody>
      </p:sp>
      <p:graphicFrame>
        <p:nvGraphicFramePr>
          <p:cNvPr id="7" name="Content Placeholder 2">
            <a:extLst>
              <a:ext uri="{FF2B5EF4-FFF2-40B4-BE49-F238E27FC236}">
                <a16:creationId xmlns:a16="http://schemas.microsoft.com/office/drawing/2014/main" id="{1F8F61F4-B8E6-389D-308C-9B6BAA4331A1}"/>
              </a:ext>
            </a:extLst>
          </p:cNvPr>
          <p:cNvGraphicFramePr>
            <a:graphicFrameLocks noGrp="1"/>
          </p:cNvGraphicFramePr>
          <p:nvPr>
            <p:ph idx="4294967295"/>
            <p:extLst>
              <p:ext uri="{D42A27DB-BD31-4B8C-83A1-F6EECF244321}">
                <p14:modId xmlns:p14="http://schemas.microsoft.com/office/powerpoint/2010/main" val="2743682534"/>
              </p:ext>
            </p:extLst>
          </p:nvPr>
        </p:nvGraphicFramePr>
        <p:xfrm>
          <a:off x="1049482" y="18361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hidden="1"/>
          <p:cNvSpPr>
            <a:spLocks noGrp="1"/>
          </p:cNvSpPr>
          <p:nvPr>
            <p:ph type="dt" sz="half" idx="4294967295"/>
          </p:nvPr>
        </p:nvSpPr>
        <p:spPr>
          <a:xfrm rot="19140000">
            <a:off x="0" y="5870575"/>
            <a:ext cx="2176463" cy="20161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8B1B7127-18AB-2F45-91A1-1FACD8EE26BB}" type="datetime1">
              <a:rPr lang="en-GB" smtClean="0"/>
              <a:pPr>
                <a:spcAft>
                  <a:spcPts val="600"/>
                </a:spcAft>
              </a:pPr>
              <a:t>20/09/2022</a:t>
            </a:fld>
            <a:endParaRPr lang="en-US"/>
          </a:p>
        </p:txBody>
      </p:sp>
    </p:spTree>
    <p:extLst>
      <p:ext uri="{BB962C8B-B14F-4D97-AF65-F5344CB8AC3E}">
        <p14:creationId xmlns:p14="http://schemas.microsoft.com/office/powerpoint/2010/main" val="62300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7050BDE-6203-5C91-29C1-38731F6C1B17}"/>
              </a:ext>
            </a:extLst>
          </p:cNvPr>
          <p:cNvGrpSpPr/>
          <p:nvPr/>
        </p:nvGrpSpPr>
        <p:grpSpPr>
          <a:xfrm>
            <a:off x="4839724" y="1189505"/>
            <a:ext cx="7256747" cy="4856781"/>
            <a:chOff x="4800066" y="891331"/>
            <a:chExt cx="7256747" cy="4856781"/>
          </a:xfrm>
        </p:grpSpPr>
        <p:grpSp>
          <p:nvGrpSpPr>
            <p:cNvPr id="4" name="Group 5">
              <a:extLst>
                <a:ext uri="{FF2B5EF4-FFF2-40B4-BE49-F238E27FC236}">
                  <a16:creationId xmlns:a16="http://schemas.microsoft.com/office/drawing/2014/main" id="{AC5D259D-6B48-4FCC-957B-50A4941D59A4}"/>
                </a:ext>
              </a:extLst>
            </p:cNvPr>
            <p:cNvGrpSpPr/>
            <p:nvPr/>
          </p:nvGrpSpPr>
          <p:grpSpPr>
            <a:xfrm>
              <a:off x="6142687" y="891331"/>
              <a:ext cx="4212523" cy="4057598"/>
              <a:chOff x="3568702" y="981992"/>
              <a:chExt cx="5056695" cy="5046491"/>
            </a:xfrm>
          </p:grpSpPr>
          <p:sp>
            <p:nvSpPr>
              <p:cNvPr id="5" name="Freeform: Shape 11">
                <a:extLst>
                  <a:ext uri="{FF2B5EF4-FFF2-40B4-BE49-F238E27FC236}">
                    <a16:creationId xmlns:a16="http://schemas.microsoft.com/office/drawing/2014/main" id="{9DC6E76C-A187-41C4-89BF-176ABEC644AC}"/>
                  </a:ext>
                </a:extLst>
              </p:cNvPr>
              <p:cNvSpPr/>
              <p:nvPr/>
            </p:nvSpPr>
            <p:spPr>
              <a:xfrm>
                <a:off x="6686796" y="1045927"/>
                <a:ext cx="1196647" cy="1196647"/>
              </a:xfrm>
              <a:custGeom>
                <a:avLst/>
                <a:gdLst>
                  <a:gd name="f0" fmla="val 10800000"/>
                  <a:gd name="f1" fmla="val 5400000"/>
                  <a:gd name="f2" fmla="val 180"/>
                  <a:gd name="f3" fmla="val w"/>
                  <a:gd name="f4" fmla="val h"/>
                  <a:gd name="f5" fmla="val 0"/>
                  <a:gd name="f6" fmla="val 1196648"/>
                  <a:gd name="f7" fmla="+- 0 0 -90"/>
                  <a:gd name="f8" fmla="*/ f3 1 1196648"/>
                  <a:gd name="f9" fmla="*/ f4 1 1196648"/>
                  <a:gd name="f10" fmla="+- f6 0 f5"/>
                  <a:gd name="f11" fmla="*/ f7 f0 1"/>
                  <a:gd name="f12" fmla="*/ f10 1 1196648"/>
                  <a:gd name="f13" fmla="*/ 0 f10 1"/>
                  <a:gd name="f14" fmla="*/ 1196648 f10 1"/>
                  <a:gd name="f15" fmla="*/ f11 1 f2"/>
                  <a:gd name="f16" fmla="*/ f13 1 1196648"/>
                  <a:gd name="f17" fmla="*/ f14 1 1196648"/>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 ang="f20">
                    <a:pos x="f27" y="f28"/>
                  </a:cxn>
                </a:cxnLst>
                <a:rect l="f23" t="f26" r="f24" b="f25"/>
                <a:pathLst>
                  <a:path w="1196648" h="1196648">
                    <a:moveTo>
                      <a:pt x="f5" y="f5"/>
                    </a:moveTo>
                    <a:lnTo>
                      <a:pt x="f6" y="f5"/>
                    </a:lnTo>
                    <a:lnTo>
                      <a:pt x="f6" y="f6"/>
                    </a:lnTo>
                    <a:lnTo>
                      <a:pt x="f5" y="f6"/>
                    </a:lnTo>
                    <a:lnTo>
                      <a:pt x="f5" y="f5"/>
                    </a:lnTo>
                    <a:close/>
                  </a:path>
                </a:pathLst>
              </a:custGeom>
              <a:noFill/>
              <a:ln cap="flat">
                <a:noFill/>
                <a:prstDash val="solid"/>
              </a:ln>
            </p:spPr>
            <p:txBody>
              <a:bodyPr vert="horz" wrap="square" lIns="19046" tIns="19046" rIns="19046" bIns="19046"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1" i="0" u="none" strike="noStrike" kern="1200" cap="none" spc="0" baseline="0">
                    <a:solidFill>
                      <a:srgbClr val="2B2B2B"/>
                    </a:solidFill>
                    <a:uFillTx/>
                    <a:latin typeface="Calibri"/>
                  </a:rPr>
                  <a:t>Training workshops</a:t>
                </a:r>
              </a:p>
            </p:txBody>
          </p:sp>
          <p:sp>
            <p:nvSpPr>
              <p:cNvPr id="6" name="Arrow: Circular 13">
                <a:extLst>
                  <a:ext uri="{FF2B5EF4-FFF2-40B4-BE49-F238E27FC236}">
                    <a16:creationId xmlns:a16="http://schemas.microsoft.com/office/drawing/2014/main" id="{9CAA27D7-E4E8-46AD-9B74-7D7F355584CF}"/>
                  </a:ext>
                </a:extLst>
              </p:cNvPr>
              <p:cNvSpPr/>
              <p:nvPr/>
            </p:nvSpPr>
            <p:spPr>
              <a:xfrm>
                <a:off x="3885852" y="1063712"/>
                <a:ext cx="4492721" cy="4492721"/>
              </a:xfrm>
              <a:custGeom>
                <a:avLst/>
                <a:gdLst>
                  <a:gd name="f0" fmla="val 10800000"/>
                  <a:gd name="f1" fmla="val 5400000"/>
                  <a:gd name="f2" fmla="val 180"/>
                  <a:gd name="f3" fmla="val w"/>
                  <a:gd name="f4" fmla="val h"/>
                  <a:gd name="f5" fmla="val 0"/>
                  <a:gd name="f6" fmla="val 4492722"/>
                  <a:gd name="f7" fmla="+- 0 0 1470743"/>
                  <a:gd name="f8" fmla="val 4022367"/>
                  <a:gd name="f9" fmla="val 1143113"/>
                  <a:gd name="f10" fmla="val 2090778"/>
                  <a:gd name="f11" fmla="val 19689096"/>
                  <a:gd name="f12" fmla="val 1510664"/>
                  <a:gd name="f13" fmla="val 4477996"/>
                  <a:gd name="f14" fmla="val 1999723"/>
                  <a:gd name="f15" fmla="val 4219880"/>
                  <a:gd name="f16" fmla="val 2198382"/>
                  <a:gd name="f17" fmla="val 3933639"/>
                  <a:gd name="f18" fmla="val 2012957"/>
                  <a:gd name="f19" fmla="val 4088583"/>
                  <a:gd name="f20" fmla="val 2009190"/>
                  <a:gd name="f21" fmla="val 1857426"/>
                  <a:gd name="f22" fmla="val 21159839"/>
                  <a:gd name="f23" fmla="+- 0 0 -328"/>
                  <a:gd name="f24" fmla="+- 0 0 -448"/>
                  <a:gd name="f25" fmla="+- 0 0 -538"/>
                  <a:gd name="f26" fmla="+- 0 0 -628"/>
                  <a:gd name="f27" fmla="*/ f3 1 4492722"/>
                  <a:gd name="f28" fmla="*/ f4 1 4492722"/>
                  <a:gd name="f29" fmla="+- f6 0 f5"/>
                  <a:gd name="f30" fmla="*/ f23 f0 1"/>
                  <a:gd name="f31" fmla="*/ f24 f0 1"/>
                  <a:gd name="f32" fmla="*/ f25 f0 1"/>
                  <a:gd name="f33" fmla="*/ f26 f0 1"/>
                  <a:gd name="f34" fmla="*/ f29 1 4492722"/>
                  <a:gd name="f35" fmla="*/ f30 1 f2"/>
                  <a:gd name="f36" fmla="*/ f31 1 f2"/>
                  <a:gd name="f37" fmla="*/ f32 1 f2"/>
                  <a:gd name="f38" fmla="*/ f33 1 f2"/>
                  <a:gd name="f39" fmla="*/ 3923257 1 f34"/>
                  <a:gd name="f40" fmla="*/ 1204680 1 f34"/>
                  <a:gd name="f41" fmla="*/ 4477996 1 f34"/>
                  <a:gd name="f42" fmla="*/ 1999723 1 f34"/>
                  <a:gd name="f43" fmla="*/ 4219880 1 f34"/>
                  <a:gd name="f44" fmla="*/ 2198382 1 f34"/>
                  <a:gd name="f45" fmla="*/ 3933639 1 f34"/>
                  <a:gd name="f46" fmla="*/ 2012957 1 f34"/>
                  <a:gd name="f47" fmla="*/ 767958 1 f34"/>
                  <a:gd name="f48" fmla="*/ 3724764 1 f34"/>
                  <a:gd name="f49" fmla="+- f35 0 f1"/>
                  <a:gd name="f50" fmla="+- f36 0 f1"/>
                  <a:gd name="f51" fmla="+- f37 0 f1"/>
                  <a:gd name="f52" fmla="+- f38 0 f1"/>
                  <a:gd name="f53" fmla="*/ f47 f27 1"/>
                  <a:gd name="f54" fmla="*/ f48 f27 1"/>
                  <a:gd name="f55" fmla="*/ f48 f28 1"/>
                  <a:gd name="f56" fmla="*/ f47 f28 1"/>
                  <a:gd name="f57" fmla="*/ f39 f27 1"/>
                  <a:gd name="f58" fmla="*/ f40 f28 1"/>
                  <a:gd name="f59" fmla="*/ f41 f27 1"/>
                  <a:gd name="f60" fmla="*/ f42 f28 1"/>
                  <a:gd name="f61" fmla="*/ f43 f27 1"/>
                  <a:gd name="f62" fmla="*/ f44 f28 1"/>
                  <a:gd name="f63" fmla="*/ f45 f27 1"/>
                  <a:gd name="f64" fmla="*/ f46 f28 1"/>
                </a:gdLst>
                <a:ahLst/>
                <a:cxnLst>
                  <a:cxn ang="3cd4">
                    <a:pos x="hc" y="t"/>
                  </a:cxn>
                  <a:cxn ang="0">
                    <a:pos x="r" y="vc"/>
                  </a:cxn>
                  <a:cxn ang="cd4">
                    <a:pos x="hc" y="b"/>
                  </a:cxn>
                  <a:cxn ang="cd2">
                    <a:pos x="l" y="vc"/>
                  </a:cxn>
                  <a:cxn ang="f49">
                    <a:pos x="f57" y="f58"/>
                  </a:cxn>
                  <a:cxn ang="f50">
                    <a:pos x="f59" y="f60"/>
                  </a:cxn>
                  <a:cxn ang="f51">
                    <a:pos x="f61" y="f62"/>
                  </a:cxn>
                  <a:cxn ang="f52">
                    <a:pos x="f63" y="f64"/>
                  </a:cxn>
                </a:cxnLst>
                <a:rect l="f53" t="f56" r="f54" b="f55"/>
                <a:pathLst>
                  <a:path w="4492722" h="4492722">
                    <a:moveTo>
                      <a:pt x="f8" y="f9"/>
                    </a:moveTo>
                    <a:arcTo wR="f10" hR="f10" stAng="f11" swAng="f12"/>
                    <a:lnTo>
                      <a:pt x="f13" y="f14"/>
                    </a:lnTo>
                    <a:lnTo>
                      <a:pt x="f15" y="f16"/>
                    </a:lnTo>
                    <a:lnTo>
                      <a:pt x="f17" y="f18"/>
                    </a:lnTo>
                    <a:lnTo>
                      <a:pt x="f19" y="f20"/>
                    </a:lnTo>
                    <a:arcTo wR="f21" hR="f21" stAng="f22" swAng="f7"/>
                    <a:close/>
                  </a:path>
                </a:pathLst>
              </a:custGeom>
              <a:gradFill>
                <a:gsLst>
                  <a:gs pos="0">
                    <a:srgbClr val="45827E"/>
                  </a:gs>
                  <a:gs pos="100000">
                    <a:srgbClr val="00767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Freeform: Shape 14">
                <a:extLst>
                  <a:ext uri="{FF2B5EF4-FFF2-40B4-BE49-F238E27FC236}">
                    <a16:creationId xmlns:a16="http://schemas.microsoft.com/office/drawing/2014/main" id="{D16C7495-ACB4-456D-81D7-F895A2FA5E8F}"/>
                  </a:ext>
                </a:extLst>
              </p:cNvPr>
              <p:cNvSpPr/>
              <p:nvPr/>
            </p:nvSpPr>
            <p:spPr>
              <a:xfrm>
                <a:off x="7428750" y="3246074"/>
                <a:ext cx="1196647" cy="1196647"/>
              </a:xfrm>
              <a:custGeom>
                <a:avLst/>
                <a:gdLst>
                  <a:gd name="f0" fmla="val 10800000"/>
                  <a:gd name="f1" fmla="val 5400000"/>
                  <a:gd name="f2" fmla="val 180"/>
                  <a:gd name="f3" fmla="val w"/>
                  <a:gd name="f4" fmla="val h"/>
                  <a:gd name="f5" fmla="val 0"/>
                  <a:gd name="f6" fmla="val 1196648"/>
                  <a:gd name="f7" fmla="+- 0 0 -90"/>
                  <a:gd name="f8" fmla="*/ f3 1 1196648"/>
                  <a:gd name="f9" fmla="*/ f4 1 1196648"/>
                  <a:gd name="f10" fmla="+- f6 0 f5"/>
                  <a:gd name="f11" fmla="*/ f7 f0 1"/>
                  <a:gd name="f12" fmla="*/ f10 1 1196648"/>
                  <a:gd name="f13" fmla="*/ 0 f10 1"/>
                  <a:gd name="f14" fmla="*/ 1196648 f10 1"/>
                  <a:gd name="f15" fmla="*/ f11 1 f2"/>
                  <a:gd name="f16" fmla="*/ f13 1 1196648"/>
                  <a:gd name="f17" fmla="*/ f14 1 1196648"/>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 ang="f20">
                    <a:pos x="f27" y="f28"/>
                  </a:cxn>
                </a:cxnLst>
                <a:rect l="f23" t="f26" r="f24" b="f25"/>
                <a:pathLst>
                  <a:path w="1196648" h="1196648">
                    <a:moveTo>
                      <a:pt x="f5" y="f5"/>
                    </a:moveTo>
                    <a:lnTo>
                      <a:pt x="f6" y="f5"/>
                    </a:lnTo>
                    <a:lnTo>
                      <a:pt x="f6" y="f6"/>
                    </a:lnTo>
                    <a:lnTo>
                      <a:pt x="f5" y="f6"/>
                    </a:lnTo>
                    <a:lnTo>
                      <a:pt x="f5" y="f5"/>
                    </a:lnTo>
                    <a:close/>
                  </a:path>
                </a:pathLst>
              </a:custGeom>
              <a:noFill/>
              <a:ln cap="flat">
                <a:noFill/>
                <a:prstDash val="solid"/>
              </a:ln>
            </p:spPr>
            <p:txBody>
              <a:bodyPr vert="horz" wrap="square" lIns="19046" tIns="19046" rIns="19046" bIns="19046"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1" i="1" u="none" strike="noStrike" kern="1200" cap="none" spc="0" baseline="0">
                    <a:solidFill>
                      <a:srgbClr val="2B2B2B"/>
                    </a:solidFill>
                    <a:uFillTx/>
                    <a:latin typeface="Calibri"/>
                  </a:rPr>
                  <a:t>e</a:t>
                </a:r>
                <a:r>
                  <a:rPr lang="en-US" sz="1500" b="1" i="0" u="none" strike="noStrike" kern="1200" cap="none" spc="0" baseline="0">
                    <a:solidFill>
                      <a:srgbClr val="2B2B2B"/>
                    </a:solidFill>
                    <a:uFillTx/>
                    <a:latin typeface="Calibri"/>
                  </a:rPr>
                  <a:t>learning</a:t>
                </a:r>
              </a:p>
            </p:txBody>
          </p:sp>
          <p:sp>
            <p:nvSpPr>
              <p:cNvPr id="8" name="Arrow: Circular 15">
                <a:extLst>
                  <a:ext uri="{FF2B5EF4-FFF2-40B4-BE49-F238E27FC236}">
                    <a16:creationId xmlns:a16="http://schemas.microsoft.com/office/drawing/2014/main" id="{AA329CB1-74DA-4AE1-BB2E-812A6F6FAEB0}"/>
                  </a:ext>
                </a:extLst>
              </p:cNvPr>
              <p:cNvSpPr/>
              <p:nvPr/>
            </p:nvSpPr>
            <p:spPr>
              <a:xfrm rot="16200004">
                <a:off x="3611450" y="1578510"/>
                <a:ext cx="4407225" cy="4492721"/>
              </a:xfrm>
              <a:custGeom>
                <a:avLst/>
                <a:gdLst>
                  <a:gd name="f0" fmla="val 10800000"/>
                  <a:gd name="f1" fmla="val 5400000"/>
                  <a:gd name="f2" fmla="val 180"/>
                  <a:gd name="f3" fmla="val w"/>
                  <a:gd name="f4" fmla="val h"/>
                  <a:gd name="f5" fmla="val 0"/>
                  <a:gd name="f6" fmla="val 4407225"/>
                  <a:gd name="f7" fmla="val 4492722"/>
                  <a:gd name="f8" fmla="+- 0 0 1011343"/>
                  <a:gd name="f9" fmla="val 1556219"/>
                  <a:gd name="f10" fmla="val 4233059"/>
                  <a:gd name="f11" fmla="val 2050990"/>
                  <a:gd name="f12" fmla="val 2093739"/>
                  <a:gd name="f13" fmla="val 6482936"/>
                  <a:gd name="f14" fmla="val 1050612"/>
                  <a:gd name="f15" fmla="val 894988"/>
                  <a:gd name="f16" fmla="val 4052871"/>
                  <a:gd name="f17" fmla="val 921394"/>
                  <a:gd name="f18" fmla="val 3729631"/>
                  <a:gd name="f19" fmla="val 1244312"/>
                  <a:gd name="f20" fmla="val 3648773"/>
                  <a:gd name="f21" fmla="val 1144733"/>
                  <a:gd name="f22" fmla="val 3763967"/>
                  <a:gd name="f23" fmla="val 1822079"/>
                  <a:gd name="f24" fmla="val 1864828"/>
                  <a:gd name="f25" fmla="val 7494279"/>
                  <a:gd name="f26" fmla="+- 0 0 -108"/>
                  <a:gd name="f27" fmla="+- 0 0 -220"/>
                  <a:gd name="f28" fmla="+- 0 0 -310"/>
                  <a:gd name="f29" fmla="+- 0 0 -400"/>
                  <a:gd name="f30" fmla="*/ f3 1 4407225"/>
                  <a:gd name="f31" fmla="*/ f4 1 4492722"/>
                  <a:gd name="f32" fmla="+- f7 0 f5"/>
                  <a:gd name="f33" fmla="+- f6 0 f5"/>
                  <a:gd name="f34" fmla="*/ f26 f0 1"/>
                  <a:gd name="f35" fmla="*/ f27 f0 1"/>
                  <a:gd name="f36" fmla="*/ f28 f0 1"/>
                  <a:gd name="f37" fmla="*/ f29 f0 1"/>
                  <a:gd name="f38" fmla="*/ f33 1 4407225"/>
                  <a:gd name="f39" fmla="*/ f32 1 4492722"/>
                  <a:gd name="f40" fmla="*/ f34 1 f2"/>
                  <a:gd name="f41" fmla="*/ f35 1 f2"/>
                  <a:gd name="f42" fmla="*/ f36 1 f2"/>
                  <a:gd name="f43" fmla="*/ f37 1 f2"/>
                  <a:gd name="f44" fmla="*/ 1591683 1 f38"/>
                  <a:gd name="f45" fmla="*/ 4124229 1 f39"/>
                  <a:gd name="f46" fmla="*/ 894988 1 f38"/>
                  <a:gd name="f47" fmla="*/ 4052871 1 f39"/>
                  <a:gd name="f48" fmla="*/ 921394 1 f38"/>
                  <a:gd name="f49" fmla="*/ 3729631 1 f39"/>
                  <a:gd name="f50" fmla="*/ 1244312 1 f38"/>
                  <a:gd name="f51" fmla="*/ 3648773 1 f39"/>
                  <a:gd name="f52" fmla="*/ 753343 1 f38"/>
                  <a:gd name="f53" fmla="*/ 3653882 1 f38"/>
                  <a:gd name="f54" fmla="*/ 765864 1 f39"/>
                  <a:gd name="f55" fmla="*/ 3726858 1 f39"/>
                  <a:gd name="f56" fmla="+- f40 0 f1"/>
                  <a:gd name="f57" fmla="+- f41 0 f1"/>
                  <a:gd name="f58" fmla="+- f42 0 f1"/>
                  <a:gd name="f59" fmla="+- f43 0 f1"/>
                  <a:gd name="f60" fmla="*/ f52 f30 1"/>
                  <a:gd name="f61" fmla="*/ f53 f30 1"/>
                  <a:gd name="f62" fmla="*/ f55 f31 1"/>
                  <a:gd name="f63" fmla="*/ f54 f31 1"/>
                  <a:gd name="f64" fmla="*/ f44 f30 1"/>
                  <a:gd name="f65" fmla="*/ f45 f31 1"/>
                  <a:gd name="f66" fmla="*/ f46 f30 1"/>
                  <a:gd name="f67" fmla="*/ f47 f31 1"/>
                  <a:gd name="f68" fmla="*/ f48 f30 1"/>
                  <a:gd name="f69" fmla="*/ f49 f31 1"/>
                  <a:gd name="f70" fmla="*/ f50 f30 1"/>
                  <a:gd name="f71" fmla="*/ f51 f31 1"/>
                </a:gdLst>
                <a:ahLst/>
                <a:cxnLst>
                  <a:cxn ang="3cd4">
                    <a:pos x="hc" y="t"/>
                  </a:cxn>
                  <a:cxn ang="0">
                    <a:pos x="r" y="vc"/>
                  </a:cxn>
                  <a:cxn ang="cd4">
                    <a:pos x="hc" y="b"/>
                  </a:cxn>
                  <a:cxn ang="cd2">
                    <a:pos x="l" y="vc"/>
                  </a:cxn>
                  <a:cxn ang="f56">
                    <a:pos x="f64" y="f65"/>
                  </a:cxn>
                  <a:cxn ang="f57">
                    <a:pos x="f66" y="f67"/>
                  </a:cxn>
                  <a:cxn ang="f58">
                    <a:pos x="f68" y="f69"/>
                  </a:cxn>
                  <a:cxn ang="f59">
                    <a:pos x="f70" y="f71"/>
                  </a:cxn>
                </a:cxnLst>
                <a:rect l="f60" t="f63" r="f61" b="f62"/>
                <a:pathLst>
                  <a:path w="4407225" h="4492722">
                    <a:moveTo>
                      <a:pt x="f9" y="f10"/>
                    </a:moveTo>
                    <a:arcTo wR="f11" hR="f12" stAng="f13" swAng="f14"/>
                    <a:lnTo>
                      <a:pt x="f15" y="f16"/>
                    </a:lnTo>
                    <a:lnTo>
                      <a:pt x="f17" y="f18"/>
                    </a:lnTo>
                    <a:lnTo>
                      <a:pt x="f19" y="f20"/>
                    </a:lnTo>
                    <a:lnTo>
                      <a:pt x="f21" y="f22"/>
                    </a:lnTo>
                    <a:arcTo wR="f23" hR="f24" stAng="f25" swAng="f8"/>
                    <a:close/>
                  </a:path>
                </a:pathLst>
              </a:custGeom>
              <a:gradFill>
                <a:gsLst>
                  <a:gs pos="0">
                    <a:srgbClr val="458865"/>
                  </a:gs>
                  <a:gs pos="100000">
                    <a:srgbClr val="007C4D"/>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Shape 16">
                <a:extLst>
                  <a:ext uri="{FF2B5EF4-FFF2-40B4-BE49-F238E27FC236}">
                    <a16:creationId xmlns:a16="http://schemas.microsoft.com/office/drawing/2014/main" id="{F9E59783-5958-43C3-A32F-F3B208053EE9}"/>
                  </a:ext>
                </a:extLst>
              </p:cNvPr>
              <p:cNvSpPr/>
              <p:nvPr/>
            </p:nvSpPr>
            <p:spPr>
              <a:xfrm>
                <a:off x="5546028" y="2183248"/>
                <a:ext cx="1196647" cy="1196647"/>
              </a:xfrm>
              <a:custGeom>
                <a:avLst/>
                <a:gdLst>
                  <a:gd name="f0" fmla="val 10800000"/>
                  <a:gd name="f1" fmla="val 5400000"/>
                  <a:gd name="f2" fmla="val 180"/>
                  <a:gd name="f3" fmla="val w"/>
                  <a:gd name="f4" fmla="val h"/>
                  <a:gd name="f5" fmla="val 0"/>
                  <a:gd name="f6" fmla="val 1196648"/>
                  <a:gd name="f7" fmla="+- 0 0 -90"/>
                  <a:gd name="f8" fmla="*/ f3 1 1196648"/>
                  <a:gd name="f9" fmla="*/ f4 1 1196648"/>
                  <a:gd name="f10" fmla="+- f6 0 f5"/>
                  <a:gd name="f11" fmla="*/ f7 f0 1"/>
                  <a:gd name="f12" fmla="*/ f10 1 1196648"/>
                  <a:gd name="f13" fmla="*/ 0 f10 1"/>
                  <a:gd name="f14" fmla="*/ 1196648 f10 1"/>
                  <a:gd name="f15" fmla="*/ f11 1 f2"/>
                  <a:gd name="f16" fmla="*/ f13 1 1196648"/>
                  <a:gd name="f17" fmla="*/ f14 1 1196648"/>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 ang="f20">
                    <a:pos x="f27" y="f28"/>
                  </a:cxn>
                </a:cxnLst>
                <a:rect l="f23" t="f26" r="f24" b="f25"/>
                <a:pathLst>
                  <a:path w="1196648" h="1196648">
                    <a:moveTo>
                      <a:pt x="f5" y="f5"/>
                    </a:moveTo>
                    <a:lnTo>
                      <a:pt x="f6" y="f5"/>
                    </a:lnTo>
                    <a:lnTo>
                      <a:pt x="f6" y="f6"/>
                    </a:lnTo>
                    <a:lnTo>
                      <a:pt x="f5" y="f6"/>
                    </a:lnTo>
                    <a:lnTo>
                      <a:pt x="f5" y="f5"/>
                    </a:lnTo>
                    <a:close/>
                  </a:path>
                </a:pathLst>
              </a:custGeom>
              <a:noFill/>
              <a:ln cap="flat">
                <a:noFill/>
                <a:prstDash val="solid"/>
              </a:ln>
            </p:spPr>
            <p:txBody>
              <a:bodyPr vert="horz" wrap="square" lIns="19046" tIns="19046" rIns="19046" bIns="19046"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1500" b="1" i="0" u="none" strike="noStrike" kern="1200" cap="none" spc="0" baseline="0">
                  <a:solidFill>
                    <a:srgbClr val="2B2B2B"/>
                  </a:solidFill>
                  <a:uFillTx/>
                  <a:latin typeface="Calibri"/>
                </a:endParaRPr>
              </a:p>
            </p:txBody>
          </p:sp>
          <p:sp>
            <p:nvSpPr>
              <p:cNvPr id="10" name="Arrow: Circular 19">
                <a:extLst>
                  <a:ext uri="{FF2B5EF4-FFF2-40B4-BE49-F238E27FC236}">
                    <a16:creationId xmlns:a16="http://schemas.microsoft.com/office/drawing/2014/main" id="{EF0ABCA0-8825-4537-A4EE-F8601D8B7FCC}"/>
                  </a:ext>
                </a:extLst>
              </p:cNvPr>
              <p:cNvSpPr/>
              <p:nvPr/>
            </p:nvSpPr>
            <p:spPr>
              <a:xfrm rot="4676573">
                <a:off x="4104485" y="1287878"/>
                <a:ext cx="4492721" cy="4492721"/>
              </a:xfrm>
              <a:custGeom>
                <a:avLst/>
                <a:gdLst>
                  <a:gd name="f0" fmla="val 10800000"/>
                  <a:gd name="f1" fmla="val 5400000"/>
                  <a:gd name="f2" fmla="val 180"/>
                  <a:gd name="f3" fmla="val w"/>
                  <a:gd name="f4" fmla="val h"/>
                  <a:gd name="f5" fmla="val 0"/>
                  <a:gd name="f6" fmla="val 4492722"/>
                  <a:gd name="f7" fmla="+- 0 0 1195949"/>
                  <a:gd name="f8" fmla="val 3646481"/>
                  <a:gd name="f9" fmla="val 3799106"/>
                  <a:gd name="f10" fmla="val 2090778"/>
                  <a:gd name="f11" fmla="val 2877530"/>
                  <a:gd name="f12" fmla="val 1235870"/>
                  <a:gd name="f13" fmla="val 3053879"/>
                  <a:gd name="f14" fmla="val 4341340"/>
                  <a:gd name="f15" fmla="val 2795971"/>
                  <a:gd name="f16" fmla="val 4142412"/>
                  <a:gd name="f17" fmla="val 2902280"/>
                  <a:gd name="f18" fmla="val 3818352"/>
                  <a:gd name="f19" fmla="val 2945430"/>
                  <a:gd name="f20" fmla="val 3967214"/>
                  <a:gd name="f21" fmla="val 1857426"/>
                  <a:gd name="f22" fmla="val 4073479"/>
                  <a:gd name="f23" fmla="+- 0 0 -47"/>
                  <a:gd name="f24" fmla="+- 0 0 -163"/>
                  <a:gd name="f25" fmla="+- 0 0 -253"/>
                  <a:gd name="f26" fmla="+- 0 0 -343"/>
                  <a:gd name="f27" fmla="*/ f3 1 4492722"/>
                  <a:gd name="f28" fmla="*/ f4 1 4492722"/>
                  <a:gd name="f29" fmla="+- f6 0 f5"/>
                  <a:gd name="f30" fmla="*/ f23 f0 1"/>
                  <a:gd name="f31" fmla="*/ f24 f0 1"/>
                  <a:gd name="f32" fmla="*/ f25 f0 1"/>
                  <a:gd name="f33" fmla="*/ f26 f0 1"/>
                  <a:gd name="f34" fmla="*/ f29 1 4492722"/>
                  <a:gd name="f35" fmla="*/ f30 1 f2"/>
                  <a:gd name="f36" fmla="*/ f31 1 f2"/>
                  <a:gd name="f37" fmla="*/ f32 1 f2"/>
                  <a:gd name="f38" fmla="*/ f33 1 f2"/>
                  <a:gd name="f39" fmla="*/ 3568347 1 f34"/>
                  <a:gd name="f40" fmla="*/ 3712455 1 f34"/>
                  <a:gd name="f41" fmla="*/ 3053879 1 f34"/>
                  <a:gd name="f42" fmla="*/ 4341340 1 f34"/>
                  <a:gd name="f43" fmla="*/ 2795971 1 f34"/>
                  <a:gd name="f44" fmla="*/ 4142412 1 f34"/>
                  <a:gd name="f45" fmla="*/ 2902280 1 f34"/>
                  <a:gd name="f46" fmla="*/ 3818352 1 f34"/>
                  <a:gd name="f47" fmla="*/ 767958 1 f34"/>
                  <a:gd name="f48" fmla="*/ 3724764 1 f34"/>
                  <a:gd name="f49" fmla="+- f35 0 f1"/>
                  <a:gd name="f50" fmla="+- f36 0 f1"/>
                  <a:gd name="f51" fmla="+- f37 0 f1"/>
                  <a:gd name="f52" fmla="+- f38 0 f1"/>
                  <a:gd name="f53" fmla="*/ f47 f27 1"/>
                  <a:gd name="f54" fmla="*/ f48 f27 1"/>
                  <a:gd name="f55" fmla="*/ f48 f28 1"/>
                  <a:gd name="f56" fmla="*/ f47 f28 1"/>
                  <a:gd name="f57" fmla="*/ f39 f27 1"/>
                  <a:gd name="f58" fmla="*/ f40 f28 1"/>
                  <a:gd name="f59" fmla="*/ f41 f27 1"/>
                  <a:gd name="f60" fmla="*/ f42 f28 1"/>
                  <a:gd name="f61" fmla="*/ f43 f27 1"/>
                  <a:gd name="f62" fmla="*/ f44 f28 1"/>
                  <a:gd name="f63" fmla="*/ f45 f27 1"/>
                  <a:gd name="f64" fmla="*/ f46 f28 1"/>
                </a:gdLst>
                <a:ahLst/>
                <a:cxnLst>
                  <a:cxn ang="3cd4">
                    <a:pos x="hc" y="t"/>
                  </a:cxn>
                  <a:cxn ang="0">
                    <a:pos x="r" y="vc"/>
                  </a:cxn>
                  <a:cxn ang="cd4">
                    <a:pos x="hc" y="b"/>
                  </a:cxn>
                  <a:cxn ang="cd2">
                    <a:pos x="l" y="vc"/>
                  </a:cxn>
                  <a:cxn ang="f49">
                    <a:pos x="f57" y="f58"/>
                  </a:cxn>
                  <a:cxn ang="f50">
                    <a:pos x="f59" y="f60"/>
                  </a:cxn>
                  <a:cxn ang="f51">
                    <a:pos x="f61" y="f62"/>
                  </a:cxn>
                  <a:cxn ang="f52">
                    <a:pos x="f63" y="f64"/>
                  </a:cxn>
                </a:cxnLst>
                <a:rect l="f53" t="f56" r="f54" b="f55"/>
                <a:pathLst>
                  <a:path w="4492722" h="4492722">
                    <a:moveTo>
                      <a:pt x="f8" y="f9"/>
                    </a:moveTo>
                    <a:arcTo wR="f10" hR="f10" stAng="f11" swAng="f12"/>
                    <a:lnTo>
                      <a:pt x="f13" y="f14"/>
                    </a:lnTo>
                    <a:lnTo>
                      <a:pt x="f15" y="f16"/>
                    </a:lnTo>
                    <a:lnTo>
                      <a:pt x="f17" y="f18"/>
                    </a:lnTo>
                    <a:lnTo>
                      <a:pt x="f19" y="f20"/>
                    </a:lnTo>
                    <a:arcTo wR="f21" hR="f21" stAng="f22" swAng="f7"/>
                    <a:close/>
                  </a:path>
                </a:pathLst>
              </a:custGeom>
              <a:gradFill>
                <a:gsLst>
                  <a:gs pos="0">
                    <a:srgbClr val="458D4E"/>
                  </a:gs>
                  <a:gs pos="100000">
                    <a:srgbClr val="008322"/>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Shape 20">
                <a:extLst>
                  <a:ext uri="{FF2B5EF4-FFF2-40B4-BE49-F238E27FC236}">
                    <a16:creationId xmlns:a16="http://schemas.microsoft.com/office/drawing/2014/main" id="{75D9E2C4-A6E2-419C-8D45-D0A412B61A9D}"/>
                  </a:ext>
                </a:extLst>
              </p:cNvPr>
              <p:cNvSpPr/>
              <p:nvPr/>
            </p:nvSpPr>
            <p:spPr>
              <a:xfrm>
                <a:off x="3704122" y="3284991"/>
                <a:ext cx="1155829" cy="1118833"/>
              </a:xfrm>
              <a:custGeom>
                <a:avLst/>
                <a:gdLst>
                  <a:gd name="f0" fmla="val 10800000"/>
                  <a:gd name="f1" fmla="val 5400000"/>
                  <a:gd name="f2" fmla="val 180"/>
                  <a:gd name="f3" fmla="val w"/>
                  <a:gd name="f4" fmla="val h"/>
                  <a:gd name="f5" fmla="val 0"/>
                  <a:gd name="f6" fmla="val 1061905"/>
                  <a:gd name="f7" fmla="val 1118830"/>
                  <a:gd name="f8" fmla="+- 0 0 -90"/>
                  <a:gd name="f9" fmla="*/ f3 1 1061905"/>
                  <a:gd name="f10" fmla="*/ f4 1 1118830"/>
                  <a:gd name="f11" fmla="+- f7 0 f5"/>
                  <a:gd name="f12" fmla="+- f6 0 f5"/>
                  <a:gd name="f13" fmla="*/ f8 f0 1"/>
                  <a:gd name="f14" fmla="*/ f12 1 1061905"/>
                  <a:gd name="f15" fmla="*/ f11 1 1118830"/>
                  <a:gd name="f16" fmla="*/ 0 f12 1"/>
                  <a:gd name="f17" fmla="*/ 0 f11 1"/>
                  <a:gd name="f18" fmla="*/ 1061905 f12 1"/>
                  <a:gd name="f19" fmla="*/ 1118830 f11 1"/>
                  <a:gd name="f20" fmla="*/ f13 1 f2"/>
                  <a:gd name="f21" fmla="*/ f16 1 1061905"/>
                  <a:gd name="f22" fmla="*/ f17 1 1118830"/>
                  <a:gd name="f23" fmla="*/ f18 1 1061905"/>
                  <a:gd name="f24" fmla="*/ f19 1 111883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61905" h="1118830">
                    <a:moveTo>
                      <a:pt x="f5" y="f5"/>
                    </a:moveTo>
                    <a:lnTo>
                      <a:pt x="f6" y="f5"/>
                    </a:lnTo>
                    <a:lnTo>
                      <a:pt x="f6" y="f7"/>
                    </a:lnTo>
                    <a:lnTo>
                      <a:pt x="f5" y="f7"/>
                    </a:lnTo>
                    <a:lnTo>
                      <a:pt x="f5" y="f5"/>
                    </a:lnTo>
                    <a:close/>
                  </a:path>
                </a:pathLst>
              </a:custGeom>
              <a:noFill/>
              <a:ln cap="flat">
                <a:noFill/>
                <a:prstDash val="solid"/>
              </a:ln>
            </p:spPr>
            <p:txBody>
              <a:bodyPr vert="horz" wrap="square" lIns="19046" tIns="19046" rIns="19046" bIns="19046"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1" i="0" u="none" strike="noStrike" kern="1200" cap="none" spc="0" baseline="0" dirty="0">
                    <a:solidFill>
                      <a:srgbClr val="2B2B2B"/>
                    </a:solidFill>
                    <a:uFillTx/>
                    <a:latin typeface="Calibri"/>
                  </a:rPr>
                  <a:t>Annual Conference</a:t>
                </a:r>
              </a:p>
            </p:txBody>
          </p:sp>
          <p:sp>
            <p:nvSpPr>
              <p:cNvPr id="12" name="Arrow: Circular 21">
                <a:extLst>
                  <a:ext uri="{FF2B5EF4-FFF2-40B4-BE49-F238E27FC236}">
                    <a16:creationId xmlns:a16="http://schemas.microsoft.com/office/drawing/2014/main" id="{2795B3E3-9E23-4026-A7F0-FA8867F417A1}"/>
                  </a:ext>
                </a:extLst>
              </p:cNvPr>
              <p:cNvSpPr/>
              <p:nvPr/>
            </p:nvSpPr>
            <p:spPr>
              <a:xfrm>
                <a:off x="3884718" y="981992"/>
                <a:ext cx="4492721" cy="4492721"/>
              </a:xfrm>
              <a:custGeom>
                <a:avLst/>
                <a:gdLst>
                  <a:gd name="f0" fmla="val 10800000"/>
                  <a:gd name="f1" fmla="val 5400000"/>
                  <a:gd name="f2" fmla="val 180"/>
                  <a:gd name="f3" fmla="val w"/>
                  <a:gd name="f4" fmla="val h"/>
                  <a:gd name="f5" fmla="val 0"/>
                  <a:gd name="f6" fmla="val 4492722"/>
                  <a:gd name="f7" fmla="+- 0 0 1576464"/>
                  <a:gd name="f8" fmla="val 156427"/>
                  <a:gd name="f9" fmla="val 2305754"/>
                  <a:gd name="f10" fmla="val 2090778"/>
                  <a:gd name="f11" fmla="val 10702330"/>
                  <a:gd name="f12" fmla="val 1616385"/>
                  <a:gd name="f13" fmla="val 222833"/>
                  <a:gd name="f14" fmla="val 1273551"/>
                  <a:gd name="f15" fmla="val 546992"/>
                  <a:gd name="f16" fmla="val 1241760"/>
                  <a:gd name="f17" fmla="val 691571"/>
                  <a:gd name="f18" fmla="val 1550650"/>
                  <a:gd name="f19" fmla="val 558151"/>
                  <a:gd name="f20" fmla="val 1471778"/>
                  <a:gd name="f21" fmla="val 1857426"/>
                  <a:gd name="f22" fmla="val 12278794"/>
                  <a:gd name="f23" fmla="+- 0 0 -178"/>
                  <a:gd name="f24" fmla="+- 0 0 -300"/>
                  <a:gd name="f25" fmla="+- 0 0 -390"/>
                  <a:gd name="f26" fmla="+- 0 0 -480"/>
                  <a:gd name="f27" fmla="*/ f3 1 4492722"/>
                  <a:gd name="f28" fmla="*/ f4 1 4492722"/>
                  <a:gd name="f29" fmla="+- f6 0 f5"/>
                  <a:gd name="f30" fmla="*/ f23 f0 1"/>
                  <a:gd name="f31" fmla="*/ f24 f0 1"/>
                  <a:gd name="f32" fmla="*/ f25 f0 1"/>
                  <a:gd name="f33" fmla="*/ f26 f0 1"/>
                  <a:gd name="f34" fmla="*/ f29 1 4492722"/>
                  <a:gd name="f35" fmla="*/ f30 1 f2"/>
                  <a:gd name="f36" fmla="*/ f31 1 f2"/>
                  <a:gd name="f37" fmla="*/ f32 1 f2"/>
                  <a:gd name="f38" fmla="*/ f33 1 f2"/>
                  <a:gd name="f39" fmla="*/ 273056 1 f34"/>
                  <a:gd name="f40" fmla="*/ 2302440 1 f34"/>
                  <a:gd name="f41" fmla="*/ 222833 1 f34"/>
                  <a:gd name="f42" fmla="*/ 1273551 1 f34"/>
                  <a:gd name="f43" fmla="*/ 546992 1 f34"/>
                  <a:gd name="f44" fmla="*/ 1241760 1 f34"/>
                  <a:gd name="f45" fmla="*/ 691571 1 f34"/>
                  <a:gd name="f46" fmla="*/ 1550650 1 f34"/>
                  <a:gd name="f47" fmla="*/ 767958 1 f34"/>
                  <a:gd name="f48" fmla="*/ 3724764 1 f34"/>
                  <a:gd name="f49" fmla="+- f35 0 f1"/>
                  <a:gd name="f50" fmla="+- f36 0 f1"/>
                  <a:gd name="f51" fmla="+- f37 0 f1"/>
                  <a:gd name="f52" fmla="+- f38 0 f1"/>
                  <a:gd name="f53" fmla="*/ f47 f27 1"/>
                  <a:gd name="f54" fmla="*/ f48 f27 1"/>
                  <a:gd name="f55" fmla="*/ f48 f28 1"/>
                  <a:gd name="f56" fmla="*/ f47 f28 1"/>
                  <a:gd name="f57" fmla="*/ f39 f27 1"/>
                  <a:gd name="f58" fmla="*/ f40 f28 1"/>
                  <a:gd name="f59" fmla="*/ f41 f27 1"/>
                  <a:gd name="f60" fmla="*/ f42 f28 1"/>
                  <a:gd name="f61" fmla="*/ f43 f27 1"/>
                  <a:gd name="f62" fmla="*/ f44 f28 1"/>
                  <a:gd name="f63" fmla="*/ f45 f27 1"/>
                  <a:gd name="f64" fmla="*/ f46 f28 1"/>
                </a:gdLst>
                <a:ahLst/>
                <a:cxnLst>
                  <a:cxn ang="3cd4">
                    <a:pos x="hc" y="t"/>
                  </a:cxn>
                  <a:cxn ang="0">
                    <a:pos x="r" y="vc"/>
                  </a:cxn>
                  <a:cxn ang="cd4">
                    <a:pos x="hc" y="b"/>
                  </a:cxn>
                  <a:cxn ang="cd2">
                    <a:pos x="l" y="vc"/>
                  </a:cxn>
                  <a:cxn ang="f49">
                    <a:pos x="f57" y="f58"/>
                  </a:cxn>
                  <a:cxn ang="f50">
                    <a:pos x="f59" y="f60"/>
                  </a:cxn>
                  <a:cxn ang="f51">
                    <a:pos x="f61" y="f62"/>
                  </a:cxn>
                  <a:cxn ang="f52">
                    <a:pos x="f63" y="f64"/>
                  </a:cxn>
                </a:cxnLst>
                <a:rect l="f53" t="f56" r="f54" b="f55"/>
                <a:pathLst>
                  <a:path w="4492722" h="4492722">
                    <a:moveTo>
                      <a:pt x="f8" y="f9"/>
                    </a:moveTo>
                    <a:arcTo wR="f10" hR="f10" stAng="f11" swAng="f12"/>
                    <a:lnTo>
                      <a:pt x="f13" y="f14"/>
                    </a:lnTo>
                    <a:lnTo>
                      <a:pt x="f15" y="f16"/>
                    </a:lnTo>
                    <a:lnTo>
                      <a:pt x="f17" y="f18"/>
                    </a:lnTo>
                    <a:lnTo>
                      <a:pt x="f19" y="f20"/>
                    </a:lnTo>
                    <a:arcTo wR="f21" hR="f21" stAng="f22" swAng="f7"/>
                    <a:close/>
                  </a:path>
                </a:pathLst>
              </a:custGeom>
              <a:gradFill>
                <a:gsLst>
                  <a:gs pos="0">
                    <a:srgbClr val="459345"/>
                  </a:gs>
                  <a:gs pos="100000">
                    <a:srgbClr val="008A0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 name="Freeform: Shape 22">
                <a:extLst>
                  <a:ext uri="{FF2B5EF4-FFF2-40B4-BE49-F238E27FC236}">
                    <a16:creationId xmlns:a16="http://schemas.microsoft.com/office/drawing/2014/main" id="{D57B0DDF-8A5C-4CD0-A241-7584A69BDD09}"/>
                  </a:ext>
                </a:extLst>
              </p:cNvPr>
              <p:cNvSpPr/>
              <p:nvPr/>
            </p:nvSpPr>
            <p:spPr>
              <a:xfrm>
                <a:off x="4136836" y="1017197"/>
                <a:ext cx="1420776" cy="1196647"/>
              </a:xfrm>
              <a:custGeom>
                <a:avLst/>
                <a:gdLst>
                  <a:gd name="f0" fmla="val 10800000"/>
                  <a:gd name="f1" fmla="val 5400000"/>
                  <a:gd name="f2" fmla="val 180"/>
                  <a:gd name="f3" fmla="val w"/>
                  <a:gd name="f4" fmla="val h"/>
                  <a:gd name="f5" fmla="val 0"/>
                  <a:gd name="f6" fmla="val 1196648"/>
                  <a:gd name="f7" fmla="+- 0 0 -90"/>
                  <a:gd name="f8" fmla="*/ f3 1 1196648"/>
                  <a:gd name="f9" fmla="*/ f4 1 1196648"/>
                  <a:gd name="f10" fmla="+- f6 0 f5"/>
                  <a:gd name="f11" fmla="*/ f7 f0 1"/>
                  <a:gd name="f12" fmla="*/ f10 1 1196648"/>
                  <a:gd name="f13" fmla="*/ 0 f10 1"/>
                  <a:gd name="f14" fmla="*/ 1196648 f10 1"/>
                  <a:gd name="f15" fmla="*/ f11 1 f2"/>
                  <a:gd name="f16" fmla="*/ f13 1 1196648"/>
                  <a:gd name="f17" fmla="*/ f14 1 1196648"/>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 ang="f20">
                    <a:pos x="f27" y="f28"/>
                  </a:cxn>
                </a:cxnLst>
                <a:rect l="f23" t="f26" r="f24" b="f25"/>
                <a:pathLst>
                  <a:path w="1196648" h="1196648">
                    <a:moveTo>
                      <a:pt x="f5" y="f5"/>
                    </a:moveTo>
                    <a:lnTo>
                      <a:pt x="f6" y="f5"/>
                    </a:lnTo>
                    <a:lnTo>
                      <a:pt x="f6" y="f6"/>
                    </a:lnTo>
                    <a:lnTo>
                      <a:pt x="f5" y="f6"/>
                    </a:lnTo>
                    <a:lnTo>
                      <a:pt x="f5" y="f5"/>
                    </a:lnTo>
                    <a:close/>
                  </a:path>
                </a:pathLst>
              </a:custGeom>
              <a:noFill/>
              <a:ln cap="flat">
                <a:noFill/>
                <a:prstDash val="solid"/>
              </a:ln>
            </p:spPr>
            <p:txBody>
              <a:bodyPr vert="horz" wrap="square" lIns="19046" tIns="19046" rIns="19046" bIns="19046"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1" i="0" u="none" strike="noStrike" kern="1200" cap="none" spc="0" baseline="0" dirty="0">
                    <a:solidFill>
                      <a:srgbClr val="2B2B2B"/>
                    </a:solidFill>
                    <a:uFillTx/>
                    <a:latin typeface="Calibri"/>
                  </a:rPr>
                  <a:t>Collaboration visits</a:t>
                </a:r>
              </a:p>
            </p:txBody>
          </p:sp>
          <p:sp>
            <p:nvSpPr>
              <p:cNvPr id="14" name="Arrow: Circular 23">
                <a:extLst>
                  <a:ext uri="{FF2B5EF4-FFF2-40B4-BE49-F238E27FC236}">
                    <a16:creationId xmlns:a16="http://schemas.microsoft.com/office/drawing/2014/main" id="{D4F7EEE6-BC56-48CB-A880-8ED0248B6101}"/>
                  </a:ext>
                </a:extLst>
              </p:cNvPr>
              <p:cNvSpPr/>
              <p:nvPr/>
            </p:nvSpPr>
            <p:spPr>
              <a:xfrm>
                <a:off x="3825328" y="998835"/>
                <a:ext cx="4492721" cy="4492721"/>
              </a:xfrm>
              <a:custGeom>
                <a:avLst/>
                <a:gdLst>
                  <a:gd name="f0" fmla="val 10800000"/>
                  <a:gd name="f1" fmla="val 5400000"/>
                  <a:gd name="f2" fmla="val 180"/>
                  <a:gd name="f3" fmla="val w"/>
                  <a:gd name="f4" fmla="val h"/>
                  <a:gd name="f5" fmla="val 0"/>
                  <a:gd name="f6" fmla="val 4492722"/>
                  <a:gd name="f7" fmla="+- 0 0 1618313"/>
                  <a:gd name="f8" fmla="val 1707217"/>
                  <a:gd name="f9" fmla="val 226292"/>
                  <a:gd name="f10" fmla="val 2090778"/>
                  <a:gd name="f11" fmla="val 15303386"/>
                  <a:gd name="f12" fmla="val 1658234"/>
                  <a:gd name="f13" fmla="val 2753627"/>
                  <a:gd name="f14" fmla="val 59193"/>
                  <a:gd name="f15" fmla="val 2855464"/>
                  <a:gd name="f16" fmla="val 368577"/>
                  <a:gd name="f17" fmla="val 2585618"/>
                  <a:gd name="f18" fmla="val 577143"/>
                  <a:gd name="f19" fmla="val 2633440"/>
                  <a:gd name="f20" fmla="val 429715"/>
                  <a:gd name="f21" fmla="val 1857426"/>
                  <a:gd name="f22" fmla="val 16921699"/>
                  <a:gd name="f23" fmla="+- 0 0 -255"/>
                  <a:gd name="f24" fmla="+- 0 0 -377"/>
                  <a:gd name="f25" fmla="+- 0 0 -467"/>
                  <a:gd name="f26" fmla="+- 0 0 -557"/>
                  <a:gd name="f27" fmla="*/ f3 1 4492722"/>
                  <a:gd name="f28" fmla="*/ f4 1 4492722"/>
                  <a:gd name="f29" fmla="+- f6 0 f5"/>
                  <a:gd name="f30" fmla="*/ f23 f0 1"/>
                  <a:gd name="f31" fmla="*/ f24 f0 1"/>
                  <a:gd name="f32" fmla="*/ f25 f0 1"/>
                  <a:gd name="f33" fmla="*/ f26 f0 1"/>
                  <a:gd name="f34" fmla="*/ f29 1 4492722"/>
                  <a:gd name="f35" fmla="*/ f30 1 f2"/>
                  <a:gd name="f36" fmla="*/ f31 1 f2"/>
                  <a:gd name="f37" fmla="*/ f32 1 f2"/>
                  <a:gd name="f38" fmla="*/ f33 1 f2"/>
                  <a:gd name="f39" fmla="*/ 1737304 1 f34"/>
                  <a:gd name="f40" fmla="*/ 339023 1 f34"/>
                  <a:gd name="f41" fmla="*/ 2753627 1 f34"/>
                  <a:gd name="f42" fmla="*/ 59193 1 f34"/>
                  <a:gd name="f43" fmla="*/ 2855464 1 f34"/>
                  <a:gd name="f44" fmla="*/ 368577 1 f34"/>
                  <a:gd name="f45" fmla="*/ 2585618 1 f34"/>
                  <a:gd name="f46" fmla="*/ 577143 1 f34"/>
                  <a:gd name="f47" fmla="*/ 767958 1 f34"/>
                  <a:gd name="f48" fmla="*/ 3724764 1 f34"/>
                  <a:gd name="f49" fmla="+- f35 0 f1"/>
                  <a:gd name="f50" fmla="+- f36 0 f1"/>
                  <a:gd name="f51" fmla="+- f37 0 f1"/>
                  <a:gd name="f52" fmla="+- f38 0 f1"/>
                  <a:gd name="f53" fmla="*/ f47 f27 1"/>
                  <a:gd name="f54" fmla="*/ f48 f27 1"/>
                  <a:gd name="f55" fmla="*/ f48 f28 1"/>
                  <a:gd name="f56" fmla="*/ f47 f28 1"/>
                  <a:gd name="f57" fmla="*/ f39 f27 1"/>
                  <a:gd name="f58" fmla="*/ f40 f28 1"/>
                  <a:gd name="f59" fmla="*/ f41 f27 1"/>
                  <a:gd name="f60" fmla="*/ f42 f28 1"/>
                  <a:gd name="f61" fmla="*/ f43 f27 1"/>
                  <a:gd name="f62" fmla="*/ f44 f28 1"/>
                  <a:gd name="f63" fmla="*/ f45 f27 1"/>
                  <a:gd name="f64" fmla="*/ f46 f28 1"/>
                </a:gdLst>
                <a:ahLst/>
                <a:cxnLst>
                  <a:cxn ang="3cd4">
                    <a:pos x="hc" y="t"/>
                  </a:cxn>
                  <a:cxn ang="0">
                    <a:pos x="r" y="vc"/>
                  </a:cxn>
                  <a:cxn ang="cd4">
                    <a:pos x="hc" y="b"/>
                  </a:cxn>
                  <a:cxn ang="cd2">
                    <a:pos x="l" y="vc"/>
                  </a:cxn>
                  <a:cxn ang="f49">
                    <a:pos x="f57" y="f58"/>
                  </a:cxn>
                  <a:cxn ang="f50">
                    <a:pos x="f59" y="f60"/>
                  </a:cxn>
                  <a:cxn ang="f51">
                    <a:pos x="f61" y="f62"/>
                  </a:cxn>
                  <a:cxn ang="f52">
                    <a:pos x="f63" y="f64"/>
                  </a:cxn>
                </a:cxnLst>
                <a:rect l="f53" t="f56" r="f54" b="f55"/>
                <a:pathLst>
                  <a:path w="4492722" h="4492722">
                    <a:moveTo>
                      <a:pt x="f8" y="f9"/>
                    </a:moveTo>
                    <a:arcTo wR="f10" hR="f10" stAng="f11" swAng="f12"/>
                    <a:lnTo>
                      <a:pt x="f13" y="f14"/>
                    </a:lnTo>
                    <a:lnTo>
                      <a:pt x="f15" y="f16"/>
                    </a:lnTo>
                    <a:lnTo>
                      <a:pt x="f17" y="f18"/>
                    </a:lnTo>
                    <a:lnTo>
                      <a:pt x="f19" y="f20"/>
                    </a:lnTo>
                    <a:arcTo wR="f21" hR="f21" stAng="f22" swAng="f7"/>
                    <a:close/>
                  </a:path>
                </a:pathLst>
              </a:custGeom>
              <a:gradFill>
                <a:gsLst>
                  <a:gs pos="0">
                    <a:srgbClr val="4B9945"/>
                  </a:gs>
                  <a:gs pos="100000">
                    <a:srgbClr val="17910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pic>
          <p:nvPicPr>
            <p:cNvPr id="15" name="Picture 4">
              <a:extLst>
                <a:ext uri="{FF2B5EF4-FFF2-40B4-BE49-F238E27FC236}">
                  <a16:creationId xmlns:a16="http://schemas.microsoft.com/office/drawing/2014/main" id="{CC141D39-A4ED-4524-B3A0-E9BBB0164D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7771" y="912329"/>
              <a:ext cx="817006" cy="788550"/>
            </a:xfrm>
            <a:prstGeom prst="rect">
              <a:avLst/>
            </a:prstGeom>
            <a:noFill/>
            <a:ln cap="flat">
              <a:noFill/>
            </a:ln>
          </p:spPr>
        </p:pic>
        <p:pic>
          <p:nvPicPr>
            <p:cNvPr id="16" name="Picture 6">
              <a:extLst>
                <a:ext uri="{FF2B5EF4-FFF2-40B4-BE49-F238E27FC236}">
                  <a16:creationId xmlns:a16="http://schemas.microsoft.com/office/drawing/2014/main" id="{AD29E3D9-EE63-49CA-947E-2315322BE4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5673" y="2569575"/>
              <a:ext cx="965988" cy="728836"/>
            </a:xfrm>
            <a:prstGeom prst="rect">
              <a:avLst/>
            </a:prstGeom>
            <a:noFill/>
            <a:ln cap="flat">
              <a:noFill/>
            </a:ln>
          </p:spPr>
        </p:pic>
        <p:pic>
          <p:nvPicPr>
            <p:cNvPr id="17" name="Picture 8">
              <a:extLst>
                <a:ext uri="{FF2B5EF4-FFF2-40B4-BE49-F238E27FC236}">
                  <a16:creationId xmlns:a16="http://schemas.microsoft.com/office/drawing/2014/main" id="{8D5B55C1-4380-467E-8DFF-195AF4BC0E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7641" y="2743035"/>
              <a:ext cx="1107080" cy="1068521"/>
            </a:xfrm>
            <a:prstGeom prst="rect">
              <a:avLst/>
            </a:prstGeom>
            <a:noFill/>
            <a:ln cap="flat">
              <a:noFill/>
            </a:ln>
          </p:spPr>
        </p:pic>
        <p:pic>
          <p:nvPicPr>
            <p:cNvPr id="18" name="Picture 2">
              <a:extLst>
                <a:ext uri="{FF2B5EF4-FFF2-40B4-BE49-F238E27FC236}">
                  <a16:creationId xmlns:a16="http://schemas.microsoft.com/office/drawing/2014/main" id="{8E4E0027-E30C-49FC-A009-A92022002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6892" y="1052243"/>
              <a:ext cx="1453134" cy="809547"/>
            </a:xfrm>
            <a:prstGeom prst="rect">
              <a:avLst/>
            </a:prstGeom>
            <a:noFill/>
            <a:ln cap="flat">
              <a:noFill/>
            </a:ln>
          </p:spPr>
        </p:pic>
        <p:sp>
          <p:nvSpPr>
            <p:cNvPr id="19" name="TextBox 10">
              <a:extLst>
                <a:ext uri="{FF2B5EF4-FFF2-40B4-BE49-F238E27FC236}">
                  <a16:creationId xmlns:a16="http://schemas.microsoft.com/office/drawing/2014/main" id="{B4548ED0-6DB7-4CF1-8637-E7CA1091C2CB}"/>
                </a:ext>
              </a:extLst>
            </p:cNvPr>
            <p:cNvSpPr txBox="1"/>
            <p:nvPr/>
          </p:nvSpPr>
          <p:spPr>
            <a:xfrm>
              <a:off x="7722767" y="4480611"/>
              <a:ext cx="1228350" cy="965119"/>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2B2B2B"/>
                  </a:solidFill>
                  <a:uFillTx/>
                  <a:latin typeface="Calibri"/>
                </a:rPr>
                <a:t>Accredited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2B2B2B"/>
                  </a:solidFill>
                  <a:uFillTx/>
                  <a:latin typeface="Calibri"/>
                </a:rPr>
                <a:t>Development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2B2B2B"/>
                  </a:solidFill>
                  <a:uFillTx/>
                  <a:latin typeface="Calibri"/>
                </a:rPr>
                <a:t>PGC, MSc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2B2B2B"/>
                  </a:solidFill>
                  <a:uFillTx/>
                  <a:latin typeface="Calibri"/>
                </a:rPr>
                <a:t>for Users</a:t>
              </a:r>
            </a:p>
          </p:txBody>
        </p:sp>
        <p:pic>
          <p:nvPicPr>
            <p:cNvPr id="20" name="Picture 12">
              <a:extLst>
                <a:ext uri="{FF2B5EF4-FFF2-40B4-BE49-F238E27FC236}">
                  <a16:creationId xmlns:a16="http://schemas.microsoft.com/office/drawing/2014/main" id="{F030B738-CF6B-4AAF-88E8-0A6ADDF235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35509" y="4518989"/>
              <a:ext cx="568683" cy="757891"/>
            </a:xfrm>
            <a:prstGeom prst="rect">
              <a:avLst/>
            </a:prstGeom>
            <a:noFill/>
            <a:ln cap="flat">
              <a:noFill/>
            </a:ln>
          </p:spPr>
        </p:pic>
        <p:pic>
          <p:nvPicPr>
            <p:cNvPr id="21" name="Picture 17">
              <a:extLst>
                <a:ext uri="{FF2B5EF4-FFF2-40B4-BE49-F238E27FC236}">
                  <a16:creationId xmlns:a16="http://schemas.microsoft.com/office/drawing/2014/main" id="{ADD3D291-707F-4EE5-B029-809FD46C5C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8309" y="1904115"/>
              <a:ext cx="2259507" cy="1475794"/>
            </a:xfrm>
            <a:prstGeom prst="rect">
              <a:avLst/>
            </a:prstGeom>
            <a:noFill/>
            <a:ln cap="flat">
              <a:noFill/>
            </a:ln>
          </p:spPr>
        </p:pic>
        <p:sp>
          <p:nvSpPr>
            <p:cNvPr id="22" name="TextBox 18">
              <a:extLst>
                <a:ext uri="{FF2B5EF4-FFF2-40B4-BE49-F238E27FC236}">
                  <a16:creationId xmlns:a16="http://schemas.microsoft.com/office/drawing/2014/main" id="{1EBA7975-6A76-44C4-AC41-0560435EB8D7}"/>
                </a:ext>
              </a:extLst>
            </p:cNvPr>
            <p:cNvSpPr txBox="1"/>
            <p:nvPr/>
          </p:nvSpPr>
          <p:spPr>
            <a:xfrm>
              <a:off x="8543285" y="2779053"/>
              <a:ext cx="486300" cy="29696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2B2B2B"/>
                  </a:solidFill>
                  <a:uFillTx/>
                  <a:latin typeface="Calibri"/>
                </a:rPr>
                <a:t>COP</a:t>
              </a:r>
            </a:p>
          </p:txBody>
        </p:sp>
        <p:sp>
          <p:nvSpPr>
            <p:cNvPr id="23" name="TextBox 24">
              <a:extLst>
                <a:ext uri="{FF2B5EF4-FFF2-40B4-BE49-F238E27FC236}">
                  <a16:creationId xmlns:a16="http://schemas.microsoft.com/office/drawing/2014/main" id="{AC921763-ADAB-435F-BBED-D0CF387DCA53}"/>
                </a:ext>
              </a:extLst>
            </p:cNvPr>
            <p:cNvSpPr txBox="1"/>
            <p:nvPr/>
          </p:nvSpPr>
          <p:spPr>
            <a:xfrm>
              <a:off x="10493545" y="1212084"/>
              <a:ext cx="1138121" cy="101566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2B2B2B"/>
                  </a:solidFill>
                  <a:uFillTx/>
                  <a:latin typeface="Calibri"/>
                </a:rPr>
                <a:t>Consultation completed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2B2B2B"/>
                  </a:solidFill>
                  <a:uFillTx/>
                  <a:latin typeface="Calibri"/>
                </a:rPr>
                <a:t>Moved on-line and delivered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dirty="0">
                <a:solidFill>
                  <a:srgbClr val="2B2B2B"/>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dirty="0">
                <a:solidFill>
                  <a:srgbClr val="2B2B2B"/>
                </a:solidFill>
                <a:uFillTx/>
                <a:latin typeface="Calibri"/>
              </a:endParaRPr>
            </a:p>
          </p:txBody>
        </p:sp>
        <p:sp>
          <p:nvSpPr>
            <p:cNvPr id="24" name="TextBox 26">
              <a:extLst>
                <a:ext uri="{FF2B5EF4-FFF2-40B4-BE49-F238E27FC236}">
                  <a16:creationId xmlns:a16="http://schemas.microsoft.com/office/drawing/2014/main" id="{2E1EC536-9B2D-4BF0-B422-3B52A5ED0D3E}"/>
                </a:ext>
              </a:extLst>
            </p:cNvPr>
            <p:cNvSpPr txBox="1"/>
            <p:nvPr/>
          </p:nvSpPr>
          <p:spPr>
            <a:xfrm>
              <a:off x="10021893" y="3722608"/>
              <a:ext cx="2034920" cy="9387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Dedicated </a:t>
              </a:r>
              <a:r>
                <a:rPr lang="en-GB" sz="1100" b="0" i="0" u="none" strike="noStrike" kern="1200" cap="none" spc="0" baseline="0" dirty="0" err="1">
                  <a:solidFill>
                    <a:srgbClr val="2B2B2B"/>
                  </a:solidFill>
                  <a:uFillTx/>
                  <a:latin typeface="Calibri"/>
                </a:rPr>
                <a:t>elearning</a:t>
              </a:r>
              <a:r>
                <a:rPr lang="en-GB" sz="1100" b="0" i="0" u="none" strike="noStrike" kern="1200" cap="none" spc="0" baseline="0" dirty="0">
                  <a:solidFill>
                    <a:srgbClr val="2B2B2B"/>
                  </a:solidFill>
                  <a:uFillTx/>
                  <a:latin typeface="Calibri"/>
                </a:rPr>
                <a:t> package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and advisor for all WPs to develop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sustainable resources for FNS Cloud users </a:t>
              </a:r>
            </a:p>
          </p:txBody>
        </p:sp>
        <p:sp>
          <p:nvSpPr>
            <p:cNvPr id="25" name="TextBox 27">
              <a:extLst>
                <a:ext uri="{FF2B5EF4-FFF2-40B4-BE49-F238E27FC236}">
                  <a16:creationId xmlns:a16="http://schemas.microsoft.com/office/drawing/2014/main" id="{FECB6C25-C9F7-4B66-B231-0BD334193871}"/>
                </a:ext>
              </a:extLst>
            </p:cNvPr>
            <p:cNvSpPr txBox="1"/>
            <p:nvPr/>
          </p:nvSpPr>
          <p:spPr>
            <a:xfrm>
              <a:off x="5065673" y="3405487"/>
              <a:ext cx="2023311" cy="43088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Available in the 3</a:t>
              </a:r>
              <a:r>
                <a:rPr lang="en-GB" sz="1100" b="0" i="0" u="none" strike="noStrike" kern="1200" cap="none" spc="0" baseline="30000" dirty="0">
                  <a:solidFill>
                    <a:srgbClr val="2B2B2B"/>
                  </a:solidFill>
                  <a:uFillTx/>
                  <a:latin typeface="Calibri"/>
                </a:rPr>
                <a:t>rd</a:t>
              </a:r>
              <a:r>
                <a:rPr lang="en-GB" sz="1100" b="0" i="0" u="none" strike="noStrike" kern="1200" cap="none" spc="0" baseline="0" dirty="0">
                  <a:solidFill>
                    <a:srgbClr val="2B2B2B"/>
                  </a:solidFill>
                  <a:uFillTx/>
                  <a:latin typeface="Calibri"/>
                </a:rPr>
                <a:t> and 4</a:t>
              </a:r>
              <a:r>
                <a:rPr lang="en-GB" sz="1100" b="0" i="0" u="none" strike="noStrike" kern="1200" cap="none" spc="0" baseline="30000" dirty="0">
                  <a:solidFill>
                    <a:srgbClr val="2B2B2B"/>
                  </a:solidFill>
                  <a:uFillTx/>
                  <a:latin typeface="Calibri"/>
                </a:rPr>
                <a:t>th</a:t>
              </a:r>
              <a:r>
                <a:rPr lang="en-GB" sz="1100" b="0" i="0" u="none" strike="noStrike" kern="1200" cap="none" spc="0" baseline="0" dirty="0">
                  <a:solidFill>
                    <a:srgbClr val="2B2B2B"/>
                  </a:solidFill>
                  <a:uFillTx/>
                  <a:latin typeface="Calibri"/>
                </a:rPr>
                <a:t> years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dirty="0">
                <a:solidFill>
                  <a:srgbClr val="2B2B2B"/>
                </a:solidFill>
                <a:uFillTx/>
                <a:latin typeface="Calibri"/>
              </a:endParaRPr>
            </a:p>
          </p:txBody>
        </p:sp>
        <p:sp>
          <p:nvSpPr>
            <p:cNvPr id="26" name="TextBox 28">
              <a:extLst>
                <a:ext uri="{FF2B5EF4-FFF2-40B4-BE49-F238E27FC236}">
                  <a16:creationId xmlns:a16="http://schemas.microsoft.com/office/drawing/2014/main" id="{4C36B6A6-994B-4408-8E8D-28CB1FF448B1}"/>
                </a:ext>
              </a:extLst>
            </p:cNvPr>
            <p:cNvSpPr txBox="1"/>
            <p:nvPr/>
          </p:nvSpPr>
          <p:spPr>
            <a:xfrm>
              <a:off x="6235147" y="4640116"/>
              <a:ext cx="1554759"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Accreditation protocol completed to QAA standards allowing all training to be credit rated towards Masters and PGC </a:t>
              </a:r>
            </a:p>
          </p:txBody>
        </p:sp>
        <p:sp>
          <p:nvSpPr>
            <p:cNvPr id="27" name="TextBox 29">
              <a:extLst>
                <a:ext uri="{FF2B5EF4-FFF2-40B4-BE49-F238E27FC236}">
                  <a16:creationId xmlns:a16="http://schemas.microsoft.com/office/drawing/2014/main" id="{434204F0-86D4-4392-A611-7BFAFA598A9A}"/>
                </a:ext>
              </a:extLst>
            </p:cNvPr>
            <p:cNvSpPr txBox="1"/>
            <p:nvPr/>
          </p:nvSpPr>
          <p:spPr>
            <a:xfrm>
              <a:off x="4800066" y="1904115"/>
              <a:ext cx="1727220" cy="60016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Finding novel ways to fund collaboration between consortium </a:t>
              </a:r>
            </a:p>
          </p:txBody>
        </p:sp>
        <p:sp>
          <p:nvSpPr>
            <p:cNvPr id="28" name="TextBox 3">
              <a:extLst>
                <a:ext uri="{FF2B5EF4-FFF2-40B4-BE49-F238E27FC236}">
                  <a16:creationId xmlns:a16="http://schemas.microsoft.com/office/drawing/2014/main" id="{C6C0A99B-BA8F-41AC-807C-01F512C3A66A}"/>
                </a:ext>
              </a:extLst>
            </p:cNvPr>
            <p:cNvSpPr txBox="1"/>
            <p:nvPr/>
          </p:nvSpPr>
          <p:spPr>
            <a:xfrm>
              <a:off x="7819921" y="3323128"/>
              <a:ext cx="1636987" cy="76944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Bespoke on-line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platform launched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B2B2B"/>
                  </a:solidFill>
                  <a:uFillTx/>
                  <a:latin typeface="Calibri"/>
                </a:rPr>
                <a:t>Moving to external users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dirty="0">
                <a:solidFill>
                  <a:srgbClr val="2B2B2B"/>
                </a:solidFill>
                <a:uFillTx/>
                <a:latin typeface="Calibri"/>
              </a:endParaRPr>
            </a:p>
          </p:txBody>
        </p:sp>
      </p:grpSp>
      <p:sp>
        <p:nvSpPr>
          <p:cNvPr id="3" name="Rectangle 2">
            <a:extLst>
              <a:ext uri="{FF2B5EF4-FFF2-40B4-BE49-F238E27FC236}">
                <a16:creationId xmlns:a16="http://schemas.microsoft.com/office/drawing/2014/main" id="{0A46A41A-1F6C-4295-857E-6B39E101CDA6}"/>
              </a:ext>
            </a:extLst>
          </p:cNvPr>
          <p:cNvSpPr/>
          <p:nvPr/>
        </p:nvSpPr>
        <p:spPr>
          <a:xfrm>
            <a:off x="701978" y="2739277"/>
            <a:ext cx="4137746" cy="2592633"/>
          </a:xfrm>
          <a:prstGeom prst="rect">
            <a:avLst/>
          </a:prstGeom>
        </p:spPr>
        <p:txBody>
          <a:bodyPr wrap="square">
            <a:spAutoFit/>
          </a:bodyPr>
          <a:lstStyle/>
          <a:p>
            <a:pPr>
              <a:lnSpc>
                <a:spcPct val="114000"/>
              </a:lnSpc>
              <a:spcBef>
                <a:spcPts val="600"/>
              </a:spcBef>
            </a:pPr>
            <a:r>
              <a:rPr lang="en-GB" b="1" dirty="0"/>
              <a:t>Linked to all other WPs to provide</a:t>
            </a:r>
          </a:p>
          <a:p>
            <a:pPr>
              <a:lnSpc>
                <a:spcPct val="114000"/>
              </a:lnSpc>
              <a:spcBef>
                <a:spcPts val="600"/>
              </a:spcBef>
            </a:pPr>
            <a:endParaRPr lang="en-GB" dirty="0"/>
          </a:p>
          <a:p>
            <a:pPr marL="285750" indent="-285750">
              <a:lnSpc>
                <a:spcPct val="114000"/>
              </a:lnSpc>
              <a:spcBef>
                <a:spcPts val="600"/>
              </a:spcBef>
              <a:buFont typeface="Arial" panose="020B0604020202020204" pitchFamily="34" charset="0"/>
              <a:buChar char="•"/>
            </a:pPr>
            <a:r>
              <a:rPr lang="en-GB" dirty="0"/>
              <a:t>Train-the-initiator workshops for underpinning topics, e.g., open science</a:t>
            </a:r>
          </a:p>
          <a:p>
            <a:pPr marL="285750" indent="-285750">
              <a:lnSpc>
                <a:spcPct val="114000"/>
              </a:lnSpc>
              <a:spcBef>
                <a:spcPts val="600"/>
              </a:spcBef>
              <a:buFont typeface="Arial" panose="020B0604020202020204" pitchFamily="34" charset="0"/>
              <a:buChar char="•"/>
            </a:pPr>
            <a:r>
              <a:rPr lang="en-GB" dirty="0"/>
              <a:t>Online support for user communities</a:t>
            </a:r>
          </a:p>
          <a:p>
            <a:pPr marL="285750" indent="-285750">
              <a:lnSpc>
                <a:spcPct val="114000"/>
              </a:lnSpc>
              <a:spcBef>
                <a:spcPts val="600"/>
              </a:spcBef>
              <a:buFont typeface="Arial" panose="020B0604020202020204" pitchFamily="34" charset="0"/>
              <a:buChar char="•"/>
            </a:pPr>
            <a:r>
              <a:rPr lang="en-GB" dirty="0"/>
              <a:t>Resources supporting understanding and use of key exploitable results</a:t>
            </a:r>
          </a:p>
        </p:txBody>
      </p:sp>
      <p:sp>
        <p:nvSpPr>
          <p:cNvPr id="29" name="Title 28">
            <a:extLst>
              <a:ext uri="{FF2B5EF4-FFF2-40B4-BE49-F238E27FC236}">
                <a16:creationId xmlns:a16="http://schemas.microsoft.com/office/drawing/2014/main" id="{7B3275C9-EC3A-29D5-78D2-C58E59378742}"/>
              </a:ext>
            </a:extLst>
          </p:cNvPr>
          <p:cNvSpPr>
            <a:spLocks noGrp="1"/>
          </p:cNvSpPr>
          <p:nvPr>
            <p:ph type="title"/>
          </p:nvPr>
        </p:nvSpPr>
        <p:spPr>
          <a:xfrm>
            <a:off x="701978" y="365125"/>
            <a:ext cx="10651822" cy="1325563"/>
          </a:xfrm>
        </p:spPr>
        <p:txBody>
          <a:bodyPr/>
          <a:lstStyle/>
          <a:p>
            <a:r>
              <a:rPr lang="en-US" dirty="0">
                <a:solidFill>
                  <a:schemeClr val="accent3"/>
                </a:solidFill>
              </a:rPr>
              <a:t>Building confidence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a:spLocks noGrp="1"/>
          </p:cNvSpPr>
          <p:nvPr>
            <p:ph type="title"/>
          </p:nvPr>
        </p:nvSpPr>
        <p:spPr>
          <a:xfrm>
            <a:off x="554181" y="427757"/>
            <a:ext cx="10515600" cy="1805274"/>
          </a:xfrm>
          <a:prstGeom prst="rect">
            <a:avLst/>
          </a:prstGeom>
          <a:noFill/>
          <a:ln>
            <a:noFill/>
          </a:ln>
        </p:spPr>
        <p:txBody>
          <a:bodyPr spcFirstLastPara="1" wrap="square" lIns="91425" tIns="45700" rIns="91425" bIns="45700" anchor="ctr" anchorCtr="0">
            <a:normAutofit fontScale="90000"/>
          </a:bodyPr>
          <a:lstStyle/>
          <a:p>
            <a:pPr marR="0" lvl="0" defTabSz="914400" rtl="0" eaLnBrk="1" fontAlgn="auto" latinLnBrk="0" hangingPunct="1">
              <a:lnSpc>
                <a:spcPct val="114000"/>
              </a:lnSpc>
              <a:spcBef>
                <a:spcPts val="1000"/>
              </a:spcBef>
              <a:spcAft>
                <a:spcPts val="600"/>
              </a:spcAft>
              <a:buClr>
                <a:srgbClr val="000000"/>
              </a:buClr>
              <a:buSzPts val="1100"/>
              <a:tabLst/>
              <a:defRPr/>
            </a:pPr>
            <a:r>
              <a:rPr lang="en-GB" dirty="0">
                <a:solidFill>
                  <a:schemeClr val="accent3"/>
                </a:solidFill>
              </a:rPr>
              <a:t>Develop Online Resources</a:t>
            </a:r>
            <a:br>
              <a:rPr lang="en-GB" sz="2200" dirty="0">
                <a:solidFill>
                  <a:schemeClr val="accent3"/>
                </a:solidFill>
              </a:rPr>
            </a:br>
            <a:br>
              <a:rPr lang="en-GB" sz="2200" dirty="0">
                <a:solidFill>
                  <a:schemeClr val="accent3"/>
                </a:solidFill>
              </a:rPr>
            </a:b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algun Gothic" panose="020B0503020000020004" pitchFamily="34" charset="-127"/>
                <a:cs typeface="Calibri"/>
                <a:sym typeface="Calibri"/>
              </a:rPr>
              <a:t>Create and launch an FNS-Cloud Community of Practice (CoP), managed via the project website and a repository populated with </a:t>
            </a:r>
            <a:r>
              <a:rPr kumimoji="0" lang="en-GB" sz="2000" b="0" i="1" u="none" strike="noStrike" kern="0" cap="none" spc="0" normalizeH="0" baseline="0" noProof="0" dirty="0" err="1">
                <a:ln>
                  <a:noFill/>
                </a:ln>
                <a:solidFill>
                  <a:srgbClr val="000000"/>
                </a:solidFill>
                <a:effectLst/>
                <a:uLnTx/>
                <a:uFillTx/>
                <a:latin typeface="Calibri" panose="020F0502020204030204" pitchFamily="34" charset="0"/>
                <a:ea typeface="Malgun Gothic" panose="020B0503020000020004" pitchFamily="34" charset="-127"/>
                <a:cs typeface="Calibri"/>
                <a:sym typeface="Calibri"/>
              </a:rPr>
              <a:t>e</a:t>
            </a: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ea typeface="Malgun Gothic" panose="020B0503020000020004" pitchFamily="34" charset="-127"/>
                <a:cs typeface="Calibri"/>
                <a:sym typeface="Calibri"/>
              </a:rPr>
              <a:t>learning</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algun Gothic" panose="020B0503020000020004" pitchFamily="34" charset="-127"/>
                <a:cs typeface="Calibri"/>
                <a:sym typeface="Calibri"/>
              </a:rPr>
              <a:t> and social media designs and tools;</a:t>
            </a:r>
            <a:endParaRPr lang="en-GB" dirty="0"/>
          </a:p>
        </p:txBody>
      </p:sp>
      <p:pic>
        <p:nvPicPr>
          <p:cNvPr id="213" name="Google Shape;213;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20481" y="2314428"/>
            <a:ext cx="4726310" cy="3821007"/>
          </a:xfrm>
          <a:prstGeom prst="roundRect">
            <a:avLst/>
          </a:prstGeom>
          <a:noFill/>
          <a:ln>
            <a:noFill/>
          </a:ln>
        </p:spPr>
      </p:pic>
      <p:sp>
        <p:nvSpPr>
          <p:cNvPr id="214" name="Google Shape;214;p7"/>
          <p:cNvSpPr txBox="1">
            <a:spLocks noGrp="1"/>
          </p:cNvSpPr>
          <p:nvPr>
            <p:ph type="body" idx="2"/>
          </p:nvPr>
        </p:nvSpPr>
        <p:spPr>
          <a:xfrm>
            <a:off x="641300" y="2639291"/>
            <a:ext cx="5551682" cy="3624698"/>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2400"/>
              <a:buChar char="•"/>
            </a:pPr>
            <a:r>
              <a:rPr lang="en-GB" sz="1800" dirty="0">
                <a:latin typeface="Calibri" panose="020F0502020204030204" pitchFamily="34" charset="0"/>
                <a:cs typeface="Calibri" panose="020F0502020204030204" pitchFamily="34" charset="0"/>
              </a:rPr>
              <a:t>Initial work was providing resources and training to the project members</a:t>
            </a:r>
          </a:p>
          <a:p>
            <a:pPr marL="228600" lvl="0" indent="-228600" algn="l" rtl="0">
              <a:lnSpc>
                <a:spcPct val="114000"/>
              </a:lnSpc>
              <a:spcBef>
                <a:spcPts val="0"/>
              </a:spcBef>
              <a:spcAft>
                <a:spcPts val="0"/>
              </a:spcAft>
              <a:buClr>
                <a:schemeClr val="dk1"/>
              </a:buClr>
              <a:buSzPts val="2400"/>
              <a:buChar char="•"/>
            </a:pPr>
            <a:r>
              <a:rPr lang="en-GB" sz="1800" dirty="0">
                <a:latin typeface="Calibri" panose="020F0502020204030204" pitchFamily="34" charset="0"/>
                <a:cs typeface="Calibri" panose="020F0502020204030204" pitchFamily="34" charset="0"/>
              </a:rPr>
              <a:t>Now we move directly to the second phase – FNS community Networks and then the whole Community.</a:t>
            </a:r>
          </a:p>
          <a:p>
            <a:pPr marL="228600" lvl="0" indent="-228600" algn="l" rtl="0">
              <a:lnSpc>
                <a:spcPct val="114000"/>
              </a:lnSpc>
              <a:spcBef>
                <a:spcPts val="0"/>
              </a:spcBef>
              <a:spcAft>
                <a:spcPts val="0"/>
              </a:spcAft>
              <a:buClr>
                <a:schemeClr val="dk1"/>
              </a:buClr>
              <a:buSzPts val="2400"/>
              <a:buChar char="•"/>
            </a:pPr>
            <a:r>
              <a:rPr lang="en-GB" sz="1800" dirty="0">
                <a:latin typeface="Calibri" panose="020F0502020204030204" pitchFamily="34" charset="0"/>
                <a:cs typeface="Calibri" panose="020F0502020204030204" pitchFamily="34" charset="0"/>
              </a:rPr>
              <a:t>METROFOOD, proposed </a:t>
            </a:r>
            <a:r>
              <a:rPr lang="en-GB" sz="1800" dirty="0">
                <a:solidFill>
                  <a:srgbClr val="171717"/>
                </a:solidFill>
                <a:effectLst/>
                <a:latin typeface="Calibri" panose="020F0502020204030204" pitchFamily="34" charset="0"/>
                <a:ea typeface="Malgun Gothic" panose="020B0503020000020004" pitchFamily="34" charset="-127"/>
                <a:cs typeface="Calibri" panose="020F0502020204030204" pitchFamily="34" charset="0"/>
              </a:rPr>
              <a:t>Food, Nutrition &amp; Health-RI, Elixir Food and Nutrition Community, </a:t>
            </a:r>
            <a:r>
              <a:rPr lang="en-GB" sz="1800" dirty="0" err="1">
                <a:solidFill>
                  <a:srgbClr val="171717"/>
                </a:solidFill>
                <a:effectLst/>
                <a:latin typeface="Calibri" panose="020F0502020204030204" pitchFamily="34" charset="0"/>
                <a:ea typeface="Malgun Gothic" panose="020B0503020000020004" pitchFamily="34" charset="-127"/>
                <a:cs typeface="Calibri" panose="020F0502020204030204" pitchFamily="34" charset="0"/>
              </a:rPr>
              <a:t>Comfocus</a:t>
            </a:r>
            <a:r>
              <a:rPr lang="en-GB" sz="1800" dirty="0">
                <a:solidFill>
                  <a:srgbClr val="171717"/>
                </a:solidFill>
                <a:effectLst/>
                <a:latin typeface="Calibri" panose="020F0502020204030204" pitchFamily="34" charset="0"/>
                <a:ea typeface="Malgun Gothic" panose="020B0503020000020004" pitchFamily="34" charset="-127"/>
                <a:cs typeface="Calibri" panose="020F0502020204030204" pitchFamily="34" charset="0"/>
              </a:rPr>
              <a:t>, etc. to follow</a:t>
            </a:r>
          </a:p>
          <a:p>
            <a:pPr marL="228600" lvl="0" indent="-228600" algn="l" rtl="0">
              <a:lnSpc>
                <a:spcPct val="114000"/>
              </a:lnSpc>
              <a:spcBef>
                <a:spcPts val="0"/>
              </a:spcBef>
              <a:spcAft>
                <a:spcPts val="0"/>
              </a:spcAft>
              <a:buClr>
                <a:schemeClr val="dk1"/>
              </a:buClr>
              <a:buSzPts val="2400"/>
              <a:buChar char="•"/>
            </a:pPr>
            <a:endParaRPr lang="en-GB" sz="1800" dirty="0">
              <a:solidFill>
                <a:srgbClr val="171717"/>
              </a:solidFill>
              <a:effectLst/>
              <a:latin typeface="Calibri" panose="020F0502020204030204" pitchFamily="34" charset="0"/>
              <a:ea typeface="Malgun Gothic" panose="020B0503020000020004" pitchFamily="34" charset="-127"/>
              <a:cs typeface="Calibri" panose="020F0502020204030204" pitchFamily="34" charset="0"/>
            </a:endParaRPr>
          </a:p>
          <a:p>
            <a:pPr marL="228600" lvl="0" indent="-228600" algn="l" rtl="0">
              <a:lnSpc>
                <a:spcPct val="114000"/>
              </a:lnSpc>
              <a:spcBef>
                <a:spcPts val="0"/>
              </a:spcBef>
              <a:spcAft>
                <a:spcPts val="0"/>
              </a:spcAft>
              <a:buClr>
                <a:schemeClr val="dk1"/>
              </a:buClr>
              <a:buSzPts val="2400"/>
              <a:buChar char="•"/>
            </a:pPr>
            <a:r>
              <a:rPr lang="en-GB" sz="1800" b="1" dirty="0">
                <a:solidFill>
                  <a:schemeClr val="accent3"/>
                </a:solidFill>
                <a:latin typeface="Calibri" panose="020F0502020204030204" pitchFamily="34" charset="0"/>
                <a:ea typeface="Malgun Gothic" panose="020B0503020000020004" pitchFamily="34" charset="-127"/>
                <a:cs typeface="Calibri" panose="020F0502020204030204" pitchFamily="34" charset="0"/>
              </a:rPr>
              <a:t>Purpose</a:t>
            </a:r>
            <a:r>
              <a:rPr lang="en-GB" sz="1800" b="1" dirty="0">
                <a:solidFill>
                  <a:srgbClr val="171717"/>
                </a:solidFill>
                <a:latin typeface="Calibri" panose="020F0502020204030204" pitchFamily="34" charset="0"/>
                <a:ea typeface="Malgun Gothic" panose="020B0503020000020004" pitchFamily="34" charset="-127"/>
                <a:cs typeface="Calibri" panose="020F0502020204030204" pitchFamily="34" charset="0"/>
              </a:rPr>
              <a:t>: provide resources that allow user community to use FNS Cloud appropriately and easily</a:t>
            </a:r>
            <a:endParaRP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395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7946-2486-B408-F754-BED2396AF23D}"/>
              </a:ext>
            </a:extLst>
          </p:cNvPr>
          <p:cNvSpPr>
            <a:spLocks noGrp="1"/>
          </p:cNvSpPr>
          <p:nvPr>
            <p:ph type="title"/>
          </p:nvPr>
        </p:nvSpPr>
        <p:spPr>
          <a:xfrm>
            <a:off x="838200" y="365125"/>
            <a:ext cx="10515600" cy="1325563"/>
          </a:xfrm>
        </p:spPr>
        <p:txBody>
          <a:bodyPr anchor="ctr">
            <a:normAutofit/>
          </a:bodyPr>
          <a:lstStyle/>
          <a:p>
            <a:r>
              <a:rPr lang="en-GB" b="1" dirty="0">
                <a:solidFill>
                  <a:schemeClr val="accent3"/>
                </a:solidFill>
              </a:rPr>
              <a:t>Learning to date -Patience</a:t>
            </a:r>
          </a:p>
        </p:txBody>
      </p:sp>
      <p:sp>
        <p:nvSpPr>
          <p:cNvPr id="10" name="TextBox 9">
            <a:extLst>
              <a:ext uri="{FF2B5EF4-FFF2-40B4-BE49-F238E27FC236}">
                <a16:creationId xmlns:a16="http://schemas.microsoft.com/office/drawing/2014/main" id="{F5606E2E-FDC3-0561-79A7-E1A4E95EC726}"/>
              </a:ext>
            </a:extLst>
          </p:cNvPr>
          <p:cNvSpPr txBox="1"/>
          <p:nvPr/>
        </p:nvSpPr>
        <p:spPr>
          <a:xfrm>
            <a:off x="5908326" y="1414576"/>
            <a:ext cx="5445474" cy="4401205"/>
          </a:xfrm>
          <a:prstGeom prst="rect">
            <a:avLst/>
          </a:prstGeom>
          <a:noFill/>
        </p:spPr>
        <p:txBody>
          <a:bodyPr wrap="square" rtlCol="0">
            <a:spAutoFit/>
          </a:bodyPr>
          <a:lstStyle/>
          <a:p>
            <a:endParaRPr lang="en-GB" sz="2000" dirty="0"/>
          </a:p>
          <a:p>
            <a:pPr marL="285750" indent="-285750">
              <a:buFont typeface="Arial" panose="020B0604020202020204" pitchFamily="34" charset="0"/>
              <a:buChar char="•"/>
            </a:pPr>
            <a:r>
              <a:rPr lang="en-GB" sz="2000" dirty="0"/>
              <a:t>Communication barriers are cultural, social, as well as discipline based</a:t>
            </a:r>
          </a:p>
          <a:p>
            <a:pPr marL="285750" indent="-285750">
              <a:buFont typeface="Arial" panose="020B0604020202020204" pitchFamily="34" charset="0"/>
              <a:buChar char="•"/>
            </a:pPr>
            <a:r>
              <a:rPr lang="en-GB" sz="2000" dirty="0"/>
              <a:t>Each discipline has their own construction of the issue at hand </a:t>
            </a:r>
          </a:p>
          <a:p>
            <a:pPr marL="285750" indent="-285750">
              <a:buFont typeface="Arial" panose="020B0604020202020204" pitchFamily="34" charset="0"/>
              <a:buChar char="•"/>
            </a:pPr>
            <a:r>
              <a:rPr lang="en-GB" sz="2000" dirty="0"/>
              <a:t>This leads to lack of appreciation of each others working process, as well as amount of work needed for a task</a:t>
            </a:r>
          </a:p>
          <a:p>
            <a:pPr marL="285750" indent="-285750">
              <a:buFont typeface="Arial" panose="020B0604020202020204" pitchFamily="34" charset="0"/>
              <a:buChar char="•"/>
            </a:pPr>
            <a:r>
              <a:rPr lang="en-GB" sz="2000" dirty="0"/>
              <a:t>This can change throughout the course of the project – for example when is a piece of work complete??</a:t>
            </a:r>
          </a:p>
          <a:p>
            <a:pPr marL="285750" indent="-285750">
              <a:buFont typeface="Arial" panose="020B0604020202020204" pitchFamily="34" charset="0"/>
              <a:buChar char="•"/>
            </a:pPr>
            <a:r>
              <a:rPr lang="en-GB" sz="2000" dirty="0"/>
              <a:t>Co-construction requires continuous communication F2F ,  rechecking expectations and concerns.</a:t>
            </a:r>
          </a:p>
        </p:txBody>
      </p:sp>
      <p:pic>
        <p:nvPicPr>
          <p:cNvPr id="1026" name="Picture 2">
            <a:extLst>
              <a:ext uri="{FF2B5EF4-FFF2-40B4-BE49-F238E27FC236}">
                <a16:creationId xmlns:a16="http://schemas.microsoft.com/office/drawing/2014/main" id="{445E6845-37A5-1185-DD57-45208EA26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64" y="1690688"/>
            <a:ext cx="436245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02407"/>
      </p:ext>
    </p:extLst>
  </p:cSld>
  <p:clrMapOvr>
    <a:masterClrMapping/>
  </p:clrMapOvr>
</p:sld>
</file>

<file path=ppt/theme/theme1.xml><?xml version="1.0" encoding="utf-8"?>
<a:theme xmlns:a="http://schemas.openxmlformats.org/drawingml/2006/main" name="Office Theme">
  <a:themeElements>
    <a:clrScheme name="FNS-Cloud 1">
      <a:dk1>
        <a:srgbClr val="2B2B2B"/>
      </a:dk1>
      <a:lt1>
        <a:srgbClr val="FFFFFF"/>
      </a:lt1>
      <a:dk2>
        <a:srgbClr val="2B2B2B"/>
      </a:dk2>
      <a:lt2>
        <a:srgbClr val="FFFFFF"/>
      </a:lt2>
      <a:accent1>
        <a:srgbClr val="009C8F"/>
      </a:accent1>
      <a:accent2>
        <a:srgbClr val="00908A"/>
      </a:accent2>
      <a:accent3>
        <a:srgbClr val="00807B"/>
      </a:accent3>
      <a:accent4>
        <a:srgbClr val="00706B"/>
      </a:accent4>
      <a:accent5>
        <a:srgbClr val="00605C"/>
      </a:accent5>
      <a:accent6>
        <a:srgbClr val="00504D"/>
      </a:accent6>
      <a:hlink>
        <a:srgbClr val="1F2837"/>
      </a:hlink>
      <a:folHlink>
        <a:srgbClr val="EC6D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7.1" id="{CEF6B8FD-A2FE-4A88-9206-EF3B2ACCC821}" vid="{0695469D-F472-4B31-A2E0-F5913952CDEF}"/>
    </a:ext>
  </a:extLst>
</a:theme>
</file>

<file path=ppt/theme/theme2.xml><?xml version="1.0" encoding="utf-8"?>
<a:theme xmlns:a="http://schemas.openxmlformats.org/drawingml/2006/main" name="1_Office Theme">
  <a:themeElements>
    <a:clrScheme name="FNS-Cloud 1">
      <a:dk1>
        <a:srgbClr val="2B2B2B"/>
      </a:dk1>
      <a:lt1>
        <a:srgbClr val="FFFFFF"/>
      </a:lt1>
      <a:dk2>
        <a:srgbClr val="2B2B2B"/>
      </a:dk2>
      <a:lt2>
        <a:srgbClr val="FFFFFF"/>
      </a:lt2>
      <a:accent1>
        <a:srgbClr val="009C8F"/>
      </a:accent1>
      <a:accent2>
        <a:srgbClr val="00908A"/>
      </a:accent2>
      <a:accent3>
        <a:srgbClr val="00807B"/>
      </a:accent3>
      <a:accent4>
        <a:srgbClr val="00706B"/>
      </a:accent4>
      <a:accent5>
        <a:srgbClr val="00605C"/>
      </a:accent5>
      <a:accent6>
        <a:srgbClr val="00504D"/>
      </a:accent6>
      <a:hlink>
        <a:srgbClr val="1F2837"/>
      </a:hlink>
      <a:folHlink>
        <a:srgbClr val="EC6D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T7.1</Template>
  <TotalTime>10242</TotalTime>
  <Words>1168</Words>
  <Application>Microsoft Macintosh PowerPoint</Application>
  <PresentationFormat>Widescreen</PresentationFormat>
  <Paragraphs>135</Paragraphs>
  <Slides>12</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Wingdings</vt:lpstr>
      <vt:lpstr>Office Theme</vt:lpstr>
      <vt:lpstr>1_Office Theme</vt:lpstr>
      <vt:lpstr>Multiple disciplinary working for a shared goal – education, community and patience</vt:lpstr>
      <vt:lpstr>PowerPoint Presentation</vt:lpstr>
      <vt:lpstr>PowerPoint Presentation</vt:lpstr>
      <vt:lpstr>PowerPoint Presentation</vt:lpstr>
      <vt:lpstr>PowerPoint Presentation</vt:lpstr>
      <vt:lpstr>New institutional landscape of knowledge production </vt:lpstr>
      <vt:lpstr>Building confidence</vt:lpstr>
      <vt:lpstr>Develop Online Resources  Create and launch an FNS-Cloud Community of Practice (CoP), managed via the project website and a repository populated with elearning and social media designs and tools;</vt:lpstr>
      <vt:lpstr>Learning to date -Patience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WORKPACKAGE No 7. Education, Training and Support</dc:title>
  <dc:creator>Annette Fillery-Travis</dc:creator>
  <cp:lastModifiedBy>Sian Astley</cp:lastModifiedBy>
  <cp:revision>17</cp:revision>
  <dcterms:created xsi:type="dcterms:W3CDTF">2021-10-17T09:45:47Z</dcterms:created>
  <dcterms:modified xsi:type="dcterms:W3CDTF">2022-09-20T12:34:10Z</dcterms:modified>
</cp:coreProperties>
</file>